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8" r:id="rId3"/>
    <p:sldId id="438" r:id="rId4"/>
    <p:sldId id="406" r:id="rId5"/>
    <p:sldId id="408" r:id="rId6"/>
    <p:sldId id="428" r:id="rId7"/>
    <p:sldId id="431" r:id="rId8"/>
    <p:sldId id="265" r:id="rId9"/>
    <p:sldId id="429" r:id="rId10"/>
    <p:sldId id="427" r:id="rId11"/>
    <p:sldId id="426" r:id="rId12"/>
    <p:sldId id="360" r:id="rId13"/>
    <p:sldId id="458" r:id="rId14"/>
    <p:sldId id="493" r:id="rId15"/>
    <p:sldId id="494" r:id="rId16"/>
    <p:sldId id="492" r:id="rId17"/>
    <p:sldId id="477" r:id="rId18"/>
    <p:sldId id="478" r:id="rId19"/>
    <p:sldId id="479" r:id="rId20"/>
    <p:sldId id="480" r:id="rId21"/>
    <p:sldId id="482" r:id="rId22"/>
    <p:sldId id="483" r:id="rId23"/>
    <p:sldId id="484" r:id="rId24"/>
    <p:sldId id="485" r:id="rId25"/>
    <p:sldId id="502" r:id="rId26"/>
    <p:sldId id="503" r:id="rId27"/>
    <p:sldId id="497" r:id="rId28"/>
    <p:sldId id="496" r:id="rId29"/>
    <p:sldId id="504" r:id="rId30"/>
    <p:sldId id="453" r:id="rId31"/>
    <p:sldId id="487" r:id="rId32"/>
    <p:sldId id="505" r:id="rId33"/>
    <p:sldId id="454" r:id="rId34"/>
    <p:sldId id="286" r:id="rId35"/>
    <p:sldId id="450" r:id="rId36"/>
    <p:sldId id="500" r:id="rId37"/>
    <p:sldId id="457" r:id="rId38"/>
    <p:sldId id="456" r:id="rId39"/>
    <p:sldId id="489" r:id="rId40"/>
    <p:sldId id="491" r:id="rId41"/>
    <p:sldId id="501" r:id="rId42"/>
    <p:sldId id="412" r:id="rId43"/>
    <p:sldId id="405" r:id="rId44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6D2"/>
    <a:srgbClr val="094701"/>
    <a:srgbClr val="66FFFF"/>
    <a:srgbClr val="81DEFF"/>
    <a:srgbClr val="99FF99"/>
    <a:srgbClr val="FFFFCC"/>
    <a:srgbClr val="EDADD3"/>
    <a:srgbClr val="118901"/>
    <a:srgbClr val="50447C"/>
    <a:srgbClr val="18B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6" autoAdjust="0"/>
    <p:restoredTop sz="99768" autoAdjust="0"/>
  </p:normalViewPr>
  <p:slideViewPr>
    <p:cSldViewPr>
      <p:cViewPr>
        <p:scale>
          <a:sx n="100" d="100"/>
          <a:sy n="100" d="100"/>
        </p:scale>
        <p:origin x="23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59887497880353"/>
          <c:y val="4.7581186345789513E-2"/>
          <c:w val="0.84730695630638742"/>
          <c:h val="0.945355907444414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Общие 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1189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6DE-4290-93BC-65214428B29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DE-4290-93BC-65214428B29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6DE-4290-93BC-65214428B299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63 990,51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6"/>
                <c:pt idx="0">
                  <c:v>2022 г.</c:v>
                </c:pt>
                <c:pt idx="1">
                  <c:v>2023 г.</c:v>
                </c:pt>
                <c:pt idx="2">
                  <c:v>2024 г.</c:v>
                </c:pt>
                <c:pt idx="3">
                  <c:v>2025 г.</c:v>
                </c:pt>
                <c:pt idx="4">
                  <c:v>2026 г.</c:v>
                </c:pt>
                <c:pt idx="5">
                  <c:v>2027 г.</c:v>
                </c:pt>
              </c:strCache>
            </c:strRef>
          </c:cat>
          <c:val>
            <c:numRef>
              <c:f>Лист1!$D$2:$D$8</c:f>
              <c:numCache>
                <c:formatCode>#,##0.00</c:formatCode>
                <c:ptCount val="7"/>
                <c:pt idx="0">
                  <c:v>881037.1100000001</c:v>
                </c:pt>
                <c:pt idx="1">
                  <c:v>1380823.02</c:v>
                </c:pt>
                <c:pt idx="2">
                  <c:v>1255083.74</c:v>
                </c:pt>
                <c:pt idx="3">
                  <c:v>1056380.3600000001</c:v>
                </c:pt>
                <c:pt idx="4">
                  <c:v>967950.09</c:v>
                </c:pt>
                <c:pt idx="5">
                  <c:v>612753.77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BF-416D-A152-7C39111A55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783616"/>
        <c:axId val="64253888"/>
      </c:barChart>
      <c:catAx>
        <c:axId val="1327836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300" b="1" i="0" u="sng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4253888"/>
        <c:crosses val="autoZero"/>
        <c:auto val="1"/>
        <c:lblAlgn val="ctr"/>
        <c:lblOffset val="100"/>
        <c:noMultiLvlLbl val="0"/>
      </c:catAx>
      <c:valAx>
        <c:axId val="64253888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132783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9.3272879222212821E-3"/>
                  <c:y val="2.319244277582698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Доходы от использования имущества; </a:t>
                    </a: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2 799,16; 10,6%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05020738436469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5.873670502371716E-2"/>
                  <c:y val="-7.469028061751525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платных услуг; </a:t>
                    </a:r>
                    <a:endParaRPr lang="ru-RU" dirty="0" smtClean="0"/>
                  </a:p>
                  <a:p>
                    <a:r>
                      <a:rPr lang="ru-RU" dirty="0" smtClean="0"/>
                      <a:t>15</a:t>
                    </a:r>
                    <a:r>
                      <a:rPr lang="ru-RU" baseline="0" dirty="0" smtClean="0"/>
                      <a:t> 114</a:t>
                    </a:r>
                    <a:r>
                      <a:rPr lang="ru-RU" dirty="0" smtClean="0"/>
                      <a:t>; 58%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7.3515663593499078E-2"/>
                  <c:y val="6.70297572825908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Доходы от 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продажи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baseline="0" dirty="0" smtClean="0">
                        <a:latin typeface="Times New Roman" pitchFamily="18" charset="0"/>
                        <a:cs typeface="Times New Roman" pitchFamily="18" charset="0"/>
                      </a:rPr>
                      <a:t> 050; 12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-4.3772386996021415E-2"/>
                  <c:y val="-2.910578546545179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Негат.воз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000</a:t>
                    </a:r>
                    <a:r>
                      <a:rPr lang="ru-RU" dirty="0" smtClean="0"/>
                      <a:t>; 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89891961322034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1.0075918807466964E-2"/>
                  <c:y val="2.930312248430931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Штрафы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1 347; 6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5.2267825936070794E-2"/>
                  <c:y val="-9.983329652558613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неналоговые доходы; </a:t>
                    </a:r>
                  </a:p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950</a:t>
                    </a:r>
                    <a:r>
                      <a:rPr lang="ru-RU" dirty="0" smtClean="0"/>
                      <a:t>; 11,2%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7-4B18-BD42-AE414C1317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Доходы от использования имущества</c:v>
                </c:pt>
                <c:pt idx="1">
                  <c:v>Доходы от платных услуг</c:v>
                </c:pt>
                <c:pt idx="2">
                  <c:v>Доходы от продажи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Лист1!$B$8:$B$13</c:f>
              <c:numCache>
                <c:formatCode>#,##0.0</c:formatCode>
                <c:ptCount val="6"/>
                <c:pt idx="0">
                  <c:v>2799.2</c:v>
                </c:pt>
                <c:pt idx="1">
                  <c:v>15114</c:v>
                </c:pt>
                <c:pt idx="2">
                  <c:v>3050</c:v>
                </c:pt>
                <c:pt idx="3">
                  <c:v>1000</c:v>
                </c:pt>
                <c:pt idx="4">
                  <c:v>1347</c:v>
                </c:pt>
                <c:pt idx="5">
                  <c:v>2950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3238820537298119"/>
          <c:w val="0.97718288351374982"/>
          <c:h val="0.15323771630488212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892343311060682E-2"/>
          <c:y val="0"/>
          <c:w val="0.75401703878140525"/>
          <c:h val="1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1.433919266422972E-2"/>
                  <c:y val="1.05817771844191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Доходы от использования имущества; </a:t>
                    </a: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5 663,0;23,1%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182989588458422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8.2704225275782341E-3"/>
                  <c:y val="0.201945930202894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 </a:t>
                    </a:r>
                    <a:r>
                      <a:rPr lang="ru-RU" dirty="0"/>
                      <a:t>от платных услуг; </a:t>
                    </a:r>
                    <a:endParaRPr lang="ru-RU" dirty="0" smtClean="0"/>
                  </a:p>
                  <a:p>
                    <a:r>
                      <a:rPr lang="ru-RU" dirty="0" smtClean="0"/>
                      <a:t>15 922,3; 65,1%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delete val="1"/>
            </c:dLbl>
            <c:dLbl>
              <c:idx val="3"/>
              <c:layout>
                <c:manualLayout>
                  <c:x val="-1.4711783016172807E-2"/>
                  <c:y val="3.4520433833194243E-4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Негат.воз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1 </a:t>
                    </a:r>
                    <a:r>
                      <a:rPr lang="ru-RU" dirty="0"/>
                      <a:t>000,0; </a:t>
                    </a:r>
                    <a:r>
                      <a:rPr lang="ru-RU" dirty="0" smtClean="0"/>
                      <a:t>4,1%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868998682686047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4.2245554065421305E-2"/>
                  <c:y val="5.3459513378837427E-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Штрафы; </a:t>
                    </a:r>
                    <a:endParaRPr lang="ru-RU" dirty="0" smtClean="0"/>
                  </a:p>
                  <a:p>
                    <a:r>
                      <a:rPr lang="ru-RU" dirty="0" smtClean="0"/>
                      <a:t>1 </a:t>
                    </a:r>
                    <a:r>
                      <a:rPr lang="ru-RU" dirty="0"/>
                      <a:t>500,0; </a:t>
                    </a:r>
                    <a:r>
                      <a:rPr lang="ru-RU" dirty="0" smtClean="0"/>
                      <a:t>6,1%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4.9878491369071007E-2"/>
                  <c:y val="0.138107330340085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неналоговые доходы; </a:t>
                    </a:r>
                  </a:p>
                  <a:p>
                    <a:r>
                      <a:rPr lang="ru-RU" dirty="0" smtClean="0"/>
                      <a:t>380,0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1,6%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Доходы от использования имущества</c:v>
                </c:pt>
                <c:pt idx="1">
                  <c:v>Доходы от платных услуг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Лист1!$C$8:$C$13</c:f>
              <c:numCache>
                <c:formatCode>#,##0.0</c:formatCode>
                <c:ptCount val="6"/>
                <c:pt idx="0">
                  <c:v>5663</c:v>
                </c:pt>
                <c:pt idx="1">
                  <c:v>15922.3</c:v>
                </c:pt>
                <c:pt idx="3">
                  <c:v>1000</c:v>
                </c:pt>
                <c:pt idx="4">
                  <c:v>1500</c:v>
                </c:pt>
                <c:pt idx="5">
                  <c:v>380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5162610658436326E-2"/>
          <c:y val="0.82123509044938392"/>
          <c:w val="0.97718288351374982"/>
          <c:h val="0.17789028441526783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6539569080138059"/>
          <c:h val="0.97867405650694028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2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0"/>
                  <c:y val="9.57488081172918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Доходы от использования имущества; 5</a:t>
                    </a:r>
                    <a:r>
                      <a:rPr lang="ru-RU" baseline="0" dirty="0" smtClean="0">
                        <a:latin typeface="Times New Roman" pitchFamily="18" charset="0"/>
                        <a:cs typeface="Times New Roman" pitchFamily="18" charset="0"/>
                      </a:rPr>
                      <a:t> 663,0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; 23%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5470987094623891E-2"/>
                  <c:y val="0.1840575907962680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Доходы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от платных услуг;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16</a:t>
                    </a:r>
                    <a:r>
                      <a:rPr lang="ru-RU" baseline="0" dirty="0" smtClean="0">
                        <a:latin typeface="Times New Roman" pitchFamily="18" charset="0"/>
                        <a:cs typeface="Times New Roman" pitchFamily="18" charset="0"/>
                      </a:rPr>
                      <a:t> 023,8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; 65,1%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-2.042649383043461E-2"/>
                  <c:y val="-1.0466029368908693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/>
                      <a:t>Негат.воз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1 </a:t>
                    </a:r>
                    <a:r>
                      <a:rPr lang="ru-RU" dirty="0"/>
                      <a:t>000,0; </a:t>
                    </a:r>
                    <a:r>
                      <a:rPr lang="ru-RU" dirty="0" smtClean="0"/>
                      <a:t>4,1%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3.1822181047983914E-3"/>
                  <c:y val="-1.355717232736183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Штрафы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1 500,0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6,1%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2633582827714482E-2"/>
                  <c:y val="1.811259756498470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</a:t>
                    </a:r>
                    <a:r>
                      <a:rPr lang="ru-RU" dirty="0" smtClean="0"/>
                      <a:t>;</a:t>
                    </a:r>
                    <a:r>
                      <a:rPr lang="ru-RU" baseline="0" dirty="0" smtClean="0"/>
                      <a:t> </a:t>
                    </a:r>
                  </a:p>
                  <a:p>
                    <a:r>
                      <a:rPr lang="ru-RU" baseline="0" dirty="0" smtClean="0"/>
                      <a:t>400,0</a:t>
                    </a:r>
                    <a:r>
                      <a:rPr lang="ru-RU" dirty="0" smtClean="0"/>
                      <a:t>; 1,6%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Доходы от использования имущества</c:v>
                </c:pt>
                <c:pt idx="1">
                  <c:v>Доходы от платных услуг</c:v>
                </c:pt>
                <c:pt idx="3">
                  <c:v>Негативное воздействие на окр среду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Лист1!$D$8:$D$13</c:f>
              <c:numCache>
                <c:formatCode>#,##0.0</c:formatCode>
                <c:ptCount val="6"/>
                <c:pt idx="0">
                  <c:v>2799.16</c:v>
                </c:pt>
                <c:pt idx="1">
                  <c:v>15120.5</c:v>
                </c:pt>
                <c:pt idx="3">
                  <c:v>1000</c:v>
                </c:pt>
                <c:pt idx="4">
                  <c:v>1250</c:v>
                </c:pt>
                <c:pt idx="5">
                  <c:v>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6539569080138059"/>
          <c:h val="0.99690580645346527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4.4017926579586396E-5"/>
                  <c:y val="8.300466610629124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Доходы от использования имущества; </a:t>
                    </a:r>
                  </a:p>
                  <a:p>
                    <a:r>
                      <a:rPr lang="ru-RU" dirty="0" smtClean="0"/>
                      <a:t>5 </a:t>
                    </a:r>
                    <a:r>
                      <a:rPr lang="ru-RU" dirty="0"/>
                      <a:t>663,0; 22,9%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008680087133174"/>
                      <c:h val="0.11401005204851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2.4179661041246314E-2"/>
                  <c:y val="0.2319159344058961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Доходы от платных услуг;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16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125,0; 65,3%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-4.4606154871680924E-2"/>
                  <c:y val="-5.14871078558744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Негативное </a:t>
                    </a:r>
                    <a:r>
                      <a:rPr lang="ru-RU" dirty="0" err="1" smtClean="0"/>
                      <a:t>возд</a:t>
                    </a:r>
                    <a:r>
                      <a:rPr lang="ru-RU" dirty="0" smtClean="0"/>
                      <a:t> на </a:t>
                    </a:r>
                    <a:r>
                      <a:rPr lang="ru-RU" dirty="0" err="1" smtClean="0"/>
                      <a:t>окр</a:t>
                    </a:r>
                    <a:r>
                      <a:rPr lang="ru-RU" dirty="0" smtClean="0"/>
                      <a:t> среду; </a:t>
                    </a:r>
                  </a:p>
                  <a:p>
                    <a:r>
                      <a:rPr lang="ru-RU" dirty="0" smtClean="0"/>
                      <a:t>1 </a:t>
                    </a:r>
                    <a:r>
                      <a:rPr lang="ru-RU" dirty="0"/>
                      <a:t>000,0; 4,1%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4.8646252566919089E-2"/>
                  <c:y val="-2.14443780891690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3.2426616576652773E-2"/>
                  <c:y val="7.705659881680249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054676673352083"/>
                      <c:h val="9.97190046357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A5-4CA6-BDD5-3B3B59FB827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Доходы от использования имущества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Лист1!$E$8:$E$13</c:f>
              <c:numCache>
                <c:formatCode>#,##0.0</c:formatCode>
                <c:ptCount val="6"/>
                <c:pt idx="0">
                  <c:v>5663</c:v>
                </c:pt>
                <c:pt idx="1">
                  <c:v>16125</c:v>
                </c:pt>
                <c:pt idx="2">
                  <c:v>0</c:v>
                </c:pt>
                <c:pt idx="3">
                  <c:v>1000</c:v>
                </c:pt>
                <c:pt idx="4">
                  <c:v>1500</c:v>
                </c:pt>
                <c:pt idx="5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943611672225353E-2"/>
          <c:y val="8.2126463048196846E-2"/>
          <c:w val="0.5391596382190178"/>
          <c:h val="0.9048737821046603"/>
        </c:manualLayout>
      </c:layout>
      <c:doughnutChart>
        <c:varyColors val="1"/>
        <c:ser>
          <c:idx val="0"/>
          <c:order val="0"/>
          <c:explosion val="13"/>
          <c:dLbls>
            <c:dLbl>
              <c:idx val="0"/>
              <c:layout>
                <c:manualLayout>
                  <c:x val="7.3123793169523757E-3"/>
                  <c:y val="-3.75190785973852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5,95%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9.6980513734916006E-4"/>
                  <c:y val="-0.1860371348847253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,01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1300995496956149E-2"/>
                  <c:y val="-0.149868673412606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0,86</a:t>
                    </a:r>
                    <a:r>
                      <a: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13,45%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9.5293199924826433E-2"/>
                  <c:y val="-6.690576328211170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1,08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9.8803948086022136E-2"/>
                  <c:y val="1.1401262178597476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,001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63,97%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4,29%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0404479668341059"/>
                  <c:y val="-0.10074810006535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0123476721990478"/>
                  <c:y val="-0.1634077513811606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,29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5.9448837757764252E-2"/>
                  <c:y val="-0.21056546504298737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,05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22569422692834934"/>
                  <c:y val="-0.2334851039755861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,03</a:t>
                    </a:r>
                    <a:r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8,90%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'[СМЕТА район.xlsx] бюджета для граждан '!$C$22:$C$34</c:f>
              <c:strCache>
                <c:ptCount val="13"/>
                <c:pt idx="0">
                  <c:v>Общегосударственные вопросы </c:v>
                </c:pt>
                <c:pt idx="1">
                  <c:v>Национальная оборона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Охрана окружающей среды </c:v>
                </c:pt>
                <c:pt idx="6">
                  <c:v>Образование </c:v>
                </c:pt>
                <c:pt idx="7">
                  <c:v>Культура, кинематография </c:v>
                </c:pt>
                <c:pt idx="8">
                  <c:v>Социальная политика </c:v>
                </c:pt>
                <c:pt idx="9">
                  <c:v>Физическая культура и спорт </c:v>
                </c:pt>
                <c:pt idx="10">
                  <c:v>Средства массовой информации </c:v>
                </c:pt>
                <c:pt idx="11">
                  <c:v>Обслуживание государственного (муниципального ) долга </c:v>
                </c:pt>
                <c:pt idx="12">
                  <c:v>Межбюджетные трансферты </c:v>
                </c:pt>
              </c:strCache>
            </c:strRef>
          </c:cat>
          <c:val>
            <c:numRef>
              <c:f>'[СМЕТА район.xlsx] бюджета для граждан '!$E$22:$E$34</c:f>
              <c:numCache>
                <c:formatCode>0.00</c:formatCode>
                <c:ptCount val="13"/>
                <c:pt idx="0">
                  <c:v>5.9497191987372959</c:v>
                </c:pt>
                <c:pt idx="1">
                  <c:v>5.2218964062784597E-2</c:v>
                </c:pt>
                <c:pt idx="2">
                  <c:v>0.85521064446283157</c:v>
                </c:pt>
                <c:pt idx="3">
                  <c:v>13.453644945857016</c:v>
                </c:pt>
                <c:pt idx="4">
                  <c:v>1.0795221778291955</c:v>
                </c:pt>
                <c:pt idx="5">
                  <c:v>2.7104128965921532E-2</c:v>
                </c:pt>
                <c:pt idx="6">
                  <c:v>63.973473077083263</c:v>
                </c:pt>
                <c:pt idx="7">
                  <c:v>4.2916497524883264</c:v>
                </c:pt>
                <c:pt idx="8">
                  <c:v>1.1167235273164238</c:v>
                </c:pt>
                <c:pt idx="9">
                  <c:v>1.165601876401442E-2</c:v>
                </c:pt>
                <c:pt idx="10">
                  <c:v>0.28655156529453052</c:v>
                </c:pt>
                <c:pt idx="11" formatCode="0.000">
                  <c:v>5.058712143582258E-4</c:v>
                </c:pt>
                <c:pt idx="12">
                  <c:v>8.902020127924029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36"/>
      </c:doughnutChart>
    </c:plotArea>
    <c:legend>
      <c:legendPos val="r"/>
      <c:layout>
        <c:manualLayout>
          <c:xMode val="edge"/>
          <c:yMode val="edge"/>
          <c:x val="0.64947722387757434"/>
          <c:y val="3.0759562932624933E-2"/>
          <c:w val="0.33888465568803972"/>
          <c:h val="0.95264983860345409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241492839710824E-2"/>
          <c:y val="3.3858299904556917E-2"/>
          <c:w val="0.59288907520429501"/>
          <c:h val="0.966141700095442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 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3.5555460613032219E-2"/>
                  <c:y val="0.16646997453073817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/>
                      <a:t>67 358,2</a:t>
                    </a:r>
                    <a:r>
                      <a:rPr lang="en-US" sz="1200" baseline="0" dirty="0" smtClean="0"/>
                      <a:t>; </a:t>
                    </a:r>
                    <a:endParaRPr lang="ru-RU" sz="1200" baseline="0" dirty="0" smtClean="0"/>
                  </a:p>
                  <a:p>
                    <a:r>
                      <a:rPr lang="ru-RU" sz="1200" baseline="0" dirty="0" smtClean="0"/>
                      <a:t>6</a:t>
                    </a:r>
                    <a:r>
                      <a:rPr lang="en-US" sz="1200" baseline="0" dirty="0" smtClean="0"/>
                      <a:t>,</a:t>
                    </a:r>
                    <a:r>
                      <a:rPr lang="ru-RU" sz="1200" baseline="0" dirty="0" smtClean="0"/>
                      <a:t>4</a:t>
                    </a:r>
                    <a:r>
                      <a:rPr lang="en-US" sz="1200" baseline="0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endParaRPr lang="ru-RU" sz="1200" dirty="0" smtClean="0"/>
                  </a:p>
                  <a:p>
                    <a:r>
                      <a:rPr lang="en-US" sz="1200" dirty="0" smtClean="0"/>
                      <a:t>6 </a:t>
                    </a:r>
                    <a:r>
                      <a:rPr lang="en-US" sz="1200" dirty="0"/>
                      <a:t>908,8;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0,7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endParaRPr lang="ru-RU" sz="1200" dirty="0" smtClean="0"/>
                  </a:p>
                  <a:p>
                    <a:r>
                      <a:rPr lang="en-US" sz="1200" dirty="0" smtClean="0"/>
                      <a:t>33 </a:t>
                    </a:r>
                    <a:r>
                      <a:rPr lang="en-US" sz="1200" dirty="0"/>
                      <a:t>317,5;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3,2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endParaRPr lang="ru-RU" sz="1200" dirty="0" smtClean="0"/>
                  </a:p>
                  <a:p>
                    <a:r>
                      <a:rPr lang="en-US" sz="1200" dirty="0" smtClean="0"/>
                      <a:t>14 </a:t>
                    </a:r>
                    <a:r>
                      <a:rPr lang="en-US" sz="1200" dirty="0"/>
                      <a:t>386,6;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1,4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endParaRPr lang="ru-RU" sz="1200" dirty="0" smtClean="0"/>
                  </a:p>
                  <a:p>
                    <a:r>
                      <a:rPr lang="en-US" sz="1200" dirty="0" smtClean="0"/>
                      <a:t>333,0;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 0,0</a:t>
                    </a:r>
                    <a:r>
                      <a:rPr lang="ru-RU" sz="1200" dirty="0" smtClean="0"/>
                      <a:t>3</a:t>
                    </a:r>
                    <a:r>
                      <a:rPr lang="en-US" sz="1200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9.9972469147150397E-2"/>
                  <c:y val="-0.302293299966763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879 </a:t>
                    </a:r>
                    <a:r>
                      <a:rPr lang="en-US" sz="1200" dirty="0"/>
                      <a:t>733,0;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83,5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endParaRPr lang="ru-RU" sz="1200" dirty="0" smtClean="0"/>
                  </a:p>
                  <a:p>
                    <a:r>
                      <a:rPr lang="en-US" sz="1200" dirty="0" smtClean="0"/>
                      <a:t>31 366,7;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3,0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150</a:t>
                    </a:r>
                    <a:r>
                      <a:rPr lang="en-US" sz="1200" dirty="0" smtClean="0"/>
                      <a:t>,0</a:t>
                    </a:r>
                    <a:r>
                      <a:rPr lang="en-US" sz="1200" dirty="0"/>
                      <a:t>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0,01%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z="1200" dirty="0"/>
                      <a:t>9,8;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0,01%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82-420C-82AA-8070EB7239E7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3,0</a:t>
                    </a:r>
                    <a:r>
                      <a:rPr lang="en-US" sz="1200" dirty="0"/>
                      <a:t>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0,0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dLbl>
              <c:idx val="10"/>
              <c:delete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 dirty="0"/>
                      <a:t>2 086,0; </a:t>
                    </a:r>
                    <a:endParaRPr lang="ru-RU" sz="1200" dirty="0" smtClean="0"/>
                  </a:p>
                  <a:p>
                    <a:r>
                      <a:rPr lang="en-US" sz="1200" dirty="0" smtClean="0"/>
                      <a:t>0,2</a:t>
                    </a:r>
                    <a:r>
                      <a:rPr lang="en-US" sz="1200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u="sng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</c:v>
                </c:pt>
                <c:pt idx="9">
                  <c:v>обслуживание  долга</c:v>
                </c:pt>
                <c:pt idx="10">
                  <c:v>межбюджетные трансферты</c:v>
                </c:pt>
                <c:pt idx="11">
                  <c:v>средства массовой информации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67358.149999999994</c:v>
                </c:pt>
                <c:pt idx="1">
                  <c:v>6908.78</c:v>
                </c:pt>
                <c:pt idx="2">
                  <c:v>33317.47</c:v>
                </c:pt>
                <c:pt idx="3">
                  <c:v>14386.55</c:v>
                </c:pt>
                <c:pt idx="4">
                  <c:v>333</c:v>
                </c:pt>
                <c:pt idx="5">
                  <c:v>879732.98</c:v>
                </c:pt>
                <c:pt idx="6">
                  <c:v>31366.71</c:v>
                </c:pt>
                <c:pt idx="7">
                  <c:v>17482.25</c:v>
                </c:pt>
                <c:pt idx="8">
                  <c:v>150</c:v>
                </c:pt>
                <c:pt idx="9">
                  <c:v>2.99</c:v>
                </c:pt>
                <c:pt idx="10">
                  <c:v>0</c:v>
                </c:pt>
                <c:pt idx="11">
                  <c:v>2086.02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0934647912965021"/>
          <c:y val="0"/>
          <c:w val="0.28710072454779345"/>
          <c:h val="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cap="all" baseline="0">
              <a:solidFill>
                <a:schemeClr val="tx1">
                  <a:alpha val="91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7318590617302682E-2"/>
          <c:w val="0.97986461067366581"/>
          <c:h val="0.78103686311277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9B3-4BA8-8ECA-DB673957E69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9B3-4BA8-8ECA-DB673957E69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9B3-4BA8-8ECA-DB673957E691}"/>
              </c:ext>
            </c:extLst>
          </c:dPt>
          <c:dLbls>
            <c:dLbl>
              <c:idx val="0"/>
              <c:layout>
                <c:manualLayout>
                  <c:x val="2.9166666666666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B3-4BA8-8ECA-DB673957E691}"/>
                </c:ext>
              </c:extLst>
            </c:dLbl>
            <c:dLbl>
              <c:idx val="1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B3-4BA8-8ECA-DB673957E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9766</c:v>
                </c:pt>
                <c:pt idx="1">
                  <c:v>9766</c:v>
                </c:pt>
                <c:pt idx="2">
                  <c:v>9766</c:v>
                </c:pt>
                <c:pt idx="3">
                  <c:v>6510.9</c:v>
                </c:pt>
                <c:pt idx="4">
                  <c:v>3255.4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B3-4BA8-8ECA-DB673957E6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47224064"/>
        <c:axId val="133444672"/>
        <c:axId val="0"/>
      </c:bar3DChart>
      <c:catAx>
        <c:axId val="147224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 i="1" u="none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3444672"/>
        <c:crosses val="autoZero"/>
        <c:auto val="1"/>
        <c:lblAlgn val="ctr"/>
        <c:lblOffset val="100"/>
        <c:noMultiLvlLbl val="0"/>
      </c:catAx>
      <c:valAx>
        <c:axId val="1334446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47224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67913385826771"/>
          <c:y val="0"/>
          <c:w val="0.1253744776054137"/>
          <c:h val="0.11939425429694804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1970697946049276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560790197352646E-3"/>
                  <c:y val="0.22676029823846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445662559315909E-16"/>
                  <c:y val="0.380733710363751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875 064,7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388925.77</c:v>
                </c:pt>
                <c:pt idx="1">
                  <c:v>866157.98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2782080"/>
        <c:axId val="64257344"/>
      </c:barChart>
      <c:catAx>
        <c:axId val="13278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257344"/>
        <c:crosses val="autoZero"/>
        <c:auto val="1"/>
        <c:lblAlgn val="ctr"/>
        <c:lblOffset val="100"/>
        <c:noMultiLvlLbl val="0"/>
      </c:catAx>
      <c:valAx>
        <c:axId val="64257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782080"/>
        <c:crosses val="autoZero"/>
        <c:crossBetween val="between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4938927631443106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1.560790197352646E-3"/>
                  <c:y val="0.43672374145377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45632054992126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515639.95</c:v>
                </c:pt>
                <c:pt idx="1">
                  <c:v>540740.4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120448"/>
        <c:axId val="64796288"/>
      </c:barChart>
      <c:catAx>
        <c:axId val="13412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796288"/>
        <c:crosses val="autoZero"/>
        <c:auto val="1"/>
        <c:lblAlgn val="ctr"/>
        <c:lblOffset val="100"/>
        <c:noMultiLvlLbl val="0"/>
      </c:catAx>
      <c:valAx>
        <c:axId val="64796288"/>
        <c:scaling>
          <c:orientation val="minMax"/>
          <c:max val="60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120448"/>
        <c:crosses val="autoZero"/>
        <c:crossBetween val="between"/>
        <c:majorUnit val="100000"/>
        <c:minorUnit val="100000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85445303965769892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4.7370513757466447E-3"/>
                  <c:y val="0.44232298704024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790171252488816E-3"/>
                  <c:y val="0.38913224809236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527897.04</c:v>
                </c:pt>
                <c:pt idx="1">
                  <c:v>440053.05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4152704"/>
        <c:axId val="134275648"/>
      </c:barChart>
      <c:catAx>
        <c:axId val="13415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4275648"/>
        <c:crosses val="autoZero"/>
        <c:auto val="1"/>
        <c:lblAlgn val="ctr"/>
        <c:lblOffset val="100"/>
        <c:noMultiLvlLbl val="0"/>
      </c:catAx>
      <c:valAx>
        <c:axId val="134275648"/>
        <c:scaling>
          <c:orientation val="minMax"/>
          <c:max val="60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34152704"/>
        <c:crosses val="autoZero"/>
        <c:crossBetween val="between"/>
        <c:majorUnit val="100000"/>
        <c:minorUnit val="100000"/>
      </c:valAx>
      <c:spPr>
        <a:ln>
          <a:noFill/>
        </a:ln>
        <a:effectLst>
          <a:glow rad="127000">
            <a:schemeClr val="accent1">
              <a:alpha val="0"/>
            </a:schemeClr>
          </a:glow>
          <a:outerShdw blurRad="50800" dist="50800" dir="5400000" algn="ctr" rotWithShape="0">
            <a:srgbClr val="000000">
              <a:alpha val="0"/>
            </a:srgbClr>
          </a:outerShdw>
        </a:effectLst>
      </c:spPr>
    </c:plotArea>
    <c:plotVisOnly val="1"/>
    <c:dispBlanksAs val="zero"/>
    <c:showDLblsOverMax val="0"/>
  </c:chart>
  <c:spPr>
    <a:noFill/>
    <a:ln>
      <a:noFill/>
    </a:ln>
    <a:effectLst>
      <a:glow rad="127000">
        <a:schemeClr val="accent1">
          <a:alpha val="0"/>
        </a:schemeClr>
      </a:glow>
    </a:effectLst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64949612975302"/>
          <c:y val="4.2577482430267606E-2"/>
          <c:w val="0.88135050387024694"/>
          <c:h val="0.8496289390784536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smtClean="0">
                        <a:latin typeface="Times New Roman" pitchFamily="18" charset="0"/>
                        <a:cs typeface="Times New Roman" pitchFamily="18" charset="0"/>
                      </a:rPr>
                      <a:t>546</a:t>
                    </a:r>
                    <a:r>
                      <a:rPr lang="ru-RU" sz="2400" b="1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smtClean="0">
                        <a:latin typeface="Times New Roman" pitchFamily="18" charset="0"/>
                        <a:cs typeface="Times New Roman" pitchFamily="18" charset="0"/>
                      </a:rPr>
                      <a:t>086,8</a:t>
                    </a:r>
                    <a:endParaRPr lang="en-US" sz="2400" b="1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667,0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PowerPoint]Лист1'!$A$12:$A$13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'[Диаграмма в Microsoft PowerPoint]Лист1'!$B$12:$B$13</c:f>
              <c:numCache>
                <c:formatCode>0.0</c:formatCode>
                <c:ptCount val="2"/>
                <c:pt idx="0" formatCode="General">
                  <c:v>546086.80000000005</c:v>
                </c:pt>
                <c:pt idx="1">
                  <c:v>66667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34520320"/>
        <c:axId val="134277952"/>
      </c:barChart>
      <c:catAx>
        <c:axId val="1345203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34277952"/>
        <c:crosses val="autoZero"/>
        <c:auto val="1"/>
        <c:lblAlgn val="ctr"/>
        <c:lblOffset val="100"/>
        <c:noMultiLvlLbl val="0"/>
      </c:catAx>
      <c:valAx>
        <c:axId val="1342779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452032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28356968273366"/>
          <c:y val="3.0942004162070229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1.7321984065262589E-2"/>
                  <c:y val="4.706851721343600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НДФЛ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237</a:t>
                    </a:r>
                    <a:r>
                      <a:rPr lang="ru-RU" baseline="0" dirty="0" smtClean="0">
                        <a:latin typeface="Times New Roman" pitchFamily="18" charset="0"/>
                        <a:cs typeface="Times New Roman" pitchFamily="18" charset="0"/>
                      </a:rPr>
                      <a:t> 760,6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; 66%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725243822115003E-2"/>
                  <c:y val="1.073943901088206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НДПИ; 99 693,2; </a:t>
                    </a:r>
                    <a:r>
                      <a:rPr lang="ru-RU" dirty="0" smtClean="0"/>
                      <a:t>28%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4802948481914711E-2"/>
                  <c:y val="-6.599646722030148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Акцизы; </a:t>
                    </a:r>
                    <a:endParaRPr lang="ru-RU" dirty="0" smtClean="0"/>
                  </a:p>
                  <a:p>
                    <a:r>
                      <a:rPr lang="ru-RU" dirty="0" smtClean="0"/>
                      <a:t>12</a:t>
                    </a:r>
                    <a:r>
                      <a:rPr lang="ru-RU" baseline="0" dirty="0" smtClean="0"/>
                      <a:t> 998,7</a:t>
                    </a:r>
                    <a:r>
                      <a:rPr lang="ru-RU" dirty="0" smtClean="0"/>
                      <a:t>; 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1.8899437760883712E-2"/>
                  <c:y val="1.11259546880635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Патент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,   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упрощенка</a:t>
                    </a: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9 510,7; 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2082362872379375E-2"/>
                  <c:y val="0.10594434325157587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 smtClean="0">
                        <a:latin typeface="Times New Roman" pitchFamily="18" charset="0"/>
                        <a:cs typeface="Times New Roman" pitchFamily="18" charset="0"/>
                      </a:rPr>
                      <a:t>Гос.пошлина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2 696; 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237760.6</c:v>
                </c:pt>
                <c:pt idx="1">
                  <c:v>99693.2</c:v>
                </c:pt>
                <c:pt idx="2">
                  <c:v>12998.7</c:v>
                </c:pt>
                <c:pt idx="3">
                  <c:v>3150</c:v>
                </c:pt>
                <c:pt idx="4">
                  <c:v>2696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</c:spPr>
    </c:plotArea>
    <c:legend>
      <c:legendPos val="b"/>
      <c:layout>
        <c:manualLayout>
          <c:xMode val="edge"/>
          <c:yMode val="edge"/>
          <c:x val="2.0898151384913972E-2"/>
          <c:y val="0.84583815613346991"/>
          <c:w val="0.96930921365879974"/>
          <c:h val="0.15416184386653004"/>
        </c:manualLayout>
      </c:layout>
      <c:overlay val="0"/>
      <c:txPr>
        <a:bodyPr/>
        <a:lstStyle/>
        <a:p>
          <a:pPr>
            <a:defRPr sz="16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28356968273366"/>
          <c:y val="5.4974166758757033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3.1494516482295599E-2"/>
                  <c:y val="-5.53802474480874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НДФЛ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381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019,2; 78,4%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0.42171145170377894"/>
                  <c:y val="0.16213235127152834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НДПИ;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66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643,6; 13,7%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374103274239369"/>
                      <c:h val="0.120011035706338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0.28397365570492167"/>
                  <c:y val="3.481735073412425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Акцизы; </a:t>
                    </a:r>
                    <a:endParaRPr lang="ru-RU" dirty="0" smtClean="0"/>
                  </a:p>
                  <a:p>
                    <a:r>
                      <a:rPr lang="ru-RU" dirty="0" smtClean="0"/>
                      <a:t>26 </a:t>
                    </a:r>
                    <a:r>
                      <a:rPr lang="ru-RU" dirty="0"/>
                      <a:t>094,7; 5,4%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163521513482628"/>
                      <c:h val="0.101077760099790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-0.16532438856000126"/>
                  <c:y val="-2.612692121958936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Патент,   упрощенка; </a:t>
                    </a:r>
                    <a:endParaRPr lang="ru-RU" dirty="0" smtClean="0"/>
                  </a:p>
                  <a:p>
                    <a:r>
                      <a:rPr lang="ru-RU" dirty="0" smtClean="0"/>
                      <a:t>9 </a:t>
                    </a:r>
                    <a:r>
                      <a:rPr lang="ru-RU" dirty="0"/>
                      <a:t>863,1; 2,0%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31730204580445"/>
                      <c:h val="0.181656392913532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0.13495127525513037"/>
                  <c:y val="4.87134092157987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 на имущество </a:t>
                    </a:r>
                    <a:r>
                      <a:rPr lang="ru-RU" dirty="0" err="1" smtClean="0"/>
                      <a:t>физ</a:t>
                    </a:r>
                    <a:r>
                      <a:rPr lang="ru-RU" dirty="0" smtClean="0"/>
                      <a:t> лиц; </a:t>
                    </a:r>
                  </a:p>
                  <a:p>
                    <a:r>
                      <a:rPr lang="ru-RU" dirty="0" smtClean="0"/>
                      <a:t>2 300,0</a:t>
                    </a:r>
                    <a:r>
                      <a:rPr lang="ru-RU" dirty="0"/>
                      <a:t>; 0,5%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532504820892917"/>
                      <c:h val="0.14433500407972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-0.13597571499992064"/>
                  <c:y val="-0.1122411945205977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Земельный налог; 2 740; 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1.3298373593410255E-2"/>
                  <c:y val="8.19590422399608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Патент,   упрощенка</c:v>
                </c:pt>
                <c:pt idx="3">
                  <c:v>земельный налог</c:v>
                </c:pt>
                <c:pt idx="4">
                  <c:v>налог на имущес тво физ лиц</c:v>
                </c:pt>
                <c:pt idx="5">
                  <c:v>НДПИ</c:v>
                </c:pt>
                <c:pt idx="6">
                  <c:v>Гос.пошлина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381019.2</c:v>
                </c:pt>
                <c:pt idx="1">
                  <c:v>26094.7</c:v>
                </c:pt>
                <c:pt idx="2">
                  <c:v>9863.1</c:v>
                </c:pt>
                <c:pt idx="3">
                  <c:v>2740</c:v>
                </c:pt>
                <c:pt idx="4">
                  <c:v>2300</c:v>
                </c:pt>
                <c:pt idx="5">
                  <c:v>66643.600000000006</c:v>
                </c:pt>
                <c:pt idx="6">
                  <c:v>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2817157220626279E-2"/>
          <c:y val="0.82188139113480063"/>
          <c:w val="0.97718288351374982"/>
          <c:h val="0.17811864767426594"/>
        </c:manualLayout>
      </c:layout>
      <c:overlay val="0"/>
      <c:txPr>
        <a:bodyPr/>
        <a:lstStyle/>
        <a:p>
          <a:pPr>
            <a:defRPr sz="16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6260201108259"/>
          <c:y val="3.0942004162070229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4.456193463884129E-2"/>
                  <c:y val="-2.883267360948674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НДФЛ; </a:t>
                    </a:r>
                    <a:endParaRPr lang="ru-RU" sz="16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403 </a:t>
                    </a:r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868,2; 81,0%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621946976651716"/>
                  <c:y val="3.552397868561279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НДПИ; </a:t>
                    </a:r>
                    <a:endParaRPr lang="ru-RU" sz="16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53 </a:t>
                    </a:r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207,3; 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10,6%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1151891992507655"/>
                  <c:y val="-5.4018065316433536E-2"/>
                </c:manualLayout>
              </c:layout>
              <c:tx>
                <c:rich>
                  <a:bodyPr/>
                  <a:lstStyle/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/>
                      <a:t>Акцизы</a:t>
                    </a:r>
                    <a:r>
                      <a:rPr lang="ru-RU" sz="1400" dirty="0"/>
                      <a:t>; </a:t>
                    </a:r>
                    <a:endParaRPr lang="ru-RU" sz="1400" dirty="0" smtClean="0"/>
                  </a:p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/>
                      <a:t>28 </a:t>
                    </a:r>
                    <a:r>
                      <a:rPr lang="ru-RU" sz="1400" dirty="0"/>
                      <a:t>024,0; 5,6%</a:t>
                    </a: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-2.2345470386331345E-2"/>
                  <c:y val="-9.3086141875587586E-2"/>
                </c:manualLayout>
              </c:layout>
              <c:tx>
                <c:rich>
                  <a:bodyPr/>
                  <a:lstStyle/>
                  <a:p>
                    <a:pPr>
                      <a:defRPr sz="12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aseline="0" dirty="0" smtClean="0">
                        <a:latin typeface="Times New Roman" pitchFamily="18" charset="0"/>
                        <a:cs typeface="Times New Roman" pitchFamily="18" charset="0"/>
                      </a:rPr>
                      <a:t>Земельный налог;</a:t>
                    </a:r>
                  </a:p>
                  <a:p>
                    <a:pPr>
                      <a:defRPr sz="12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aseline="0" dirty="0" smtClean="0">
                        <a:latin typeface="Times New Roman" pitchFamily="18" charset="0"/>
                        <a:cs typeface="Times New Roman" pitchFamily="18" charset="0"/>
                      </a:rPr>
                      <a:t>2 740,0; 0,6% </a:t>
                    </a:r>
                    <a:endParaRPr lang="ru-RU" sz="1200" baseline="0" dirty="0" smtClean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26139590727735"/>
                      <c:h val="0.14754995465184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3.9289494149772945E-2"/>
                  <c:y val="3.1678440083845037E-2"/>
                </c:manualLayout>
              </c:layout>
              <c:tx>
                <c:rich>
                  <a:bodyPr/>
                  <a:lstStyle/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Налог на имущество </a:t>
                    </a:r>
                    <a:r>
                      <a:rPr lang="ru-RU" sz="1400" dirty="0" err="1" smtClean="0">
                        <a:latin typeface="Times New Roman" pitchFamily="18" charset="0"/>
                        <a:cs typeface="Times New Roman" pitchFamily="18" charset="0"/>
                      </a:rPr>
                      <a:t>физ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 лиц; </a:t>
                    </a:r>
                  </a:p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2 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00,0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; 0,5%</a:t>
                    </a:r>
                    <a:endParaRPr lang="ru-RU" sz="140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504102857967043"/>
                      <c:h val="0.12261092188799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3.4033621020666205E-2"/>
                  <c:y val="0.174246511361184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Патент</a:t>
                    </a:r>
                    <a:r>
                      <a:rPr lang="ru-RU" dirty="0"/>
                      <a:t>,   упрощенка; </a:t>
                    </a:r>
                    <a:r>
                      <a:rPr lang="ru-RU" dirty="0" smtClean="0"/>
                      <a:t>10 610,66;</a:t>
                    </a:r>
                    <a:r>
                      <a:rPr lang="ru-RU" baseline="0" dirty="0" smtClean="0"/>
                      <a:t> 2,1</a:t>
                    </a:r>
                    <a:r>
                      <a:rPr lang="ru-RU" dirty="0" smtClean="0"/>
                      <a:t>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7167897524056782E-2"/>
                  <c:y val="0.25957743970808156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Гос.пошлина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2 </a:t>
                    </a:r>
                    <a:r>
                      <a:rPr lang="ru-RU" dirty="0"/>
                      <a:t>500,0; 0,5%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земельный налог</c:v>
                </c:pt>
                <c:pt idx="4">
                  <c:v>налог на имущество физ лиц</c:v>
                </c:pt>
                <c:pt idx="5">
                  <c:v>Патент,   упрощенка</c:v>
                </c:pt>
                <c:pt idx="6">
                  <c:v>Гос.пошлина</c:v>
                </c:pt>
              </c:strCache>
            </c:strRef>
          </c:cat>
          <c:val>
            <c:numRef>
              <c:f>Лист1!$D$2:$D$8</c:f>
              <c:numCache>
                <c:formatCode>#,##0.0</c:formatCode>
                <c:ptCount val="7"/>
                <c:pt idx="0">
                  <c:v>403928.19</c:v>
                </c:pt>
                <c:pt idx="1">
                  <c:v>53207.3</c:v>
                </c:pt>
                <c:pt idx="2">
                  <c:v>28024</c:v>
                </c:pt>
                <c:pt idx="3">
                  <c:v>2740</c:v>
                </c:pt>
                <c:pt idx="4">
                  <c:v>2300</c:v>
                </c:pt>
                <c:pt idx="5">
                  <c:v>11281.9</c:v>
                </c:pt>
                <c:pt idx="6">
                  <c:v>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7086537168384796E-2"/>
          <c:y val="0.82906839346805483"/>
          <c:w val="0.95586735489429064"/>
          <c:h val="0.16614024577039799"/>
        </c:manualLayout>
      </c:layout>
      <c:overlay val="0"/>
      <c:txPr>
        <a:bodyPr/>
        <a:lstStyle/>
        <a:p>
          <a:pPr>
            <a:defRPr sz="16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812133969241513E-2"/>
          <c:y val="3.0942004162070229E-3"/>
          <c:w val="0.79338518438427474"/>
          <c:h val="0.996905799583793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22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2.2046161537606912E-2"/>
                  <c:y val="-2.1645821103416518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НДФЛ;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431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331,2; 83,5%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1976739687653865E-2"/>
                  <c:y val="3.230056243784435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НДПИ;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41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867,3; 8,1%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0786021295252907"/>
                  <c:y val="9.69099873085530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Акцизы</a:t>
                    </a:r>
                    <a:r>
                      <a:rPr lang="ru-RU" dirty="0"/>
                      <a:t>; </a:t>
                    </a:r>
                    <a:endParaRPr lang="ru-RU" dirty="0" smtClean="0"/>
                  </a:p>
                  <a:p>
                    <a:r>
                      <a:rPr lang="ru-RU" dirty="0" smtClean="0"/>
                      <a:t>29 </a:t>
                    </a:r>
                    <a:r>
                      <a:rPr lang="ru-RU" dirty="0"/>
                      <a:t>364,3; 5,7%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82242548446998"/>
                  <c:y val="0.1872086513111729"/>
                </c:manualLayout>
              </c:layout>
              <c:tx>
                <c:rich>
                  <a:bodyPr/>
                  <a:lstStyle/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Патент,   упрощенка;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11 295,90; 2,2%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5.2481395916326758E-2"/>
                  <c:y val="0.24728948571721765"/>
                </c:manualLayout>
              </c:layout>
              <c:tx>
                <c:rich>
                  <a:bodyPr/>
                  <a:lstStyle/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err="1">
                        <a:latin typeface="Times New Roman" pitchFamily="18" charset="0"/>
                        <a:cs typeface="Times New Roman" pitchFamily="18" charset="0"/>
                      </a:rPr>
                      <a:t>Гос.пошлина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endParaRPr lang="ru-RU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1" i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2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500,0; 0,5%</a:t>
                    </a:r>
                    <a:endParaRPr lang="ru-RU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36135159089466251"/>
                  <c:y val="-0.175719949113485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 на</a:t>
                    </a:r>
                    <a:r>
                      <a:rPr lang="ru-RU" baseline="0" dirty="0" smtClean="0"/>
                      <a:t> имущество </a:t>
                    </a:r>
                    <a:r>
                      <a:rPr lang="ru-RU" baseline="0" dirty="0" err="1" smtClean="0"/>
                      <a:t>физ</a:t>
                    </a:r>
                    <a:r>
                      <a:rPr lang="ru-RU" baseline="0" dirty="0" smtClean="0"/>
                      <a:t> лиц</a:t>
                    </a:r>
                    <a:r>
                      <a:rPr lang="ru-RU" dirty="0" smtClean="0"/>
                      <a:t>;0,4%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5277181503642453"/>
                  <c:y val="-0.1409433472521734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Земельный</a:t>
                    </a:r>
                    <a:r>
                      <a:rPr lang="ru-RU" baseline="0" dirty="0" smtClean="0"/>
                      <a:t> налог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2 </a:t>
                    </a:r>
                    <a:r>
                      <a:rPr lang="ru-RU" dirty="0" smtClean="0"/>
                      <a:t>740,0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земельный налог</c:v>
                </c:pt>
                <c:pt idx="2">
                  <c:v>налог на имущество физических лиц</c:v>
                </c:pt>
                <c:pt idx="3">
                  <c:v>НДПИ</c:v>
                </c:pt>
                <c:pt idx="4">
                  <c:v>Акцизы</c:v>
                </c:pt>
                <c:pt idx="5">
                  <c:v>Патент,   упрощенка</c:v>
                </c:pt>
                <c:pt idx="6">
                  <c:v>Гос.пошлина</c:v>
                </c:pt>
              </c:strCache>
            </c:strRef>
          </c:cat>
          <c:val>
            <c:numRef>
              <c:f>Лист1!$E$2:$E$8</c:f>
              <c:numCache>
                <c:formatCode>#,##0.0</c:formatCode>
                <c:ptCount val="7"/>
                <c:pt idx="0">
                  <c:v>431331.2</c:v>
                </c:pt>
                <c:pt idx="1">
                  <c:v>2740</c:v>
                </c:pt>
                <c:pt idx="2">
                  <c:v>2300</c:v>
                </c:pt>
                <c:pt idx="3">
                  <c:v>41867.300000000003</c:v>
                </c:pt>
                <c:pt idx="4">
                  <c:v>29364.3</c:v>
                </c:pt>
                <c:pt idx="5">
                  <c:v>11281.9</c:v>
                </c:pt>
                <c:pt idx="6">
                  <c:v>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1.7748647967686128E-2"/>
          <c:y val="0.84344247575269637"/>
          <c:w val="0.97136168897900232"/>
          <c:h val="0.12301799891647337"/>
        </c:manualLayout>
      </c:layout>
      <c:overlay val="0"/>
      <c:txPr>
        <a:bodyPr/>
        <a:lstStyle/>
        <a:p>
          <a:pPr>
            <a:defRPr sz="16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A5D04-0545-45D1-8566-DA08D8BFD34C}" type="doc">
      <dgm:prSet loTypeId="urn:microsoft.com/office/officeart/2005/8/layout/cycle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EF2218-5AF2-4410-8BC7-276BED66B6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500363" y="-468"/>
          <a:ext cx="2824762" cy="634900"/>
        </a:xfrm>
        <a:prstGeom prst="roundRect">
          <a:avLst/>
        </a:prstGeom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08CE67-6715-4D95-AB79-9381A7AAADA8}" type="parTrans" cxnId="{5B4DAB15-1968-442D-AA84-46D6ABAE45E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4A335BF-BB1D-40D4-9319-5437CF8255B1}" type="sibTrans" cxnId="{5B4DAB15-1968-442D-AA84-46D6ABAE45E0}">
      <dgm:prSet/>
      <dgm:spPr>
        <a:xfrm>
          <a:off x="2792" y="1567"/>
          <a:ext cx="8182170" cy="4920747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B30197E-07E9-4D69-AF51-65F3777F39A5}">
      <dgm:prSet phldrT="[Текст]" custT="1"/>
      <dgm:spPr>
        <a:xfrm>
          <a:off x="5136528" y="741271"/>
          <a:ext cx="3093071" cy="6349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5BC2AA-05D0-41D0-97E7-A91BC3682B4F}" type="par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922F63D-D5F4-43B7-A21E-5F8BE1CD2C06}" type="sib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0B103CE-A9D7-4334-BAEF-BCE1F0D61CBA}">
      <dgm:prSet phldrT="[Текст]" custT="1"/>
      <dgm:spPr>
        <a:xfrm>
          <a:off x="4745023" y="1860167"/>
          <a:ext cx="3484576" cy="64437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4780E3-0B6C-4C8C-A656-F734BFD79464}" type="par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120DB8E-CFA9-40FD-A4B2-E028B8703F7D}" type="sib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AB46D74-0D7C-4CE1-8543-716A0AC352B0}">
      <dgm:prSet phldrT="[Текст]" custT="1"/>
      <dgm:spPr>
        <a:xfrm>
          <a:off x="5064670" y="3002856"/>
          <a:ext cx="3164929" cy="7044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8EAC26-9350-4377-87CE-180FF9082E3F}" type="par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2C01916-5B5C-4DB5-AE4E-E15699360CA0}" type="sib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F7F9E6D-F574-467E-952D-BB0B35AE23E7}">
      <dgm:prSet phldrT="[Текст]" custT="1"/>
      <dgm:spPr>
        <a:xfrm>
          <a:off x="4467781" y="4063622"/>
          <a:ext cx="3343235" cy="64352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32B3CC-F2A0-4A44-8722-56BD33A38AA5}" type="par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846B5C-682D-4608-830C-5F0DA44F8BE6}" type="sib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0C5819-1C83-4A4A-BC5D-FCE60CE17A8F}">
      <dgm:prSet phldrT="[Текст]" custT="1"/>
      <dgm:spPr>
        <a:xfrm>
          <a:off x="0" y="753251"/>
          <a:ext cx="2969291" cy="634900"/>
        </a:xfrm>
        <a:prstGeom prst="roundRect">
          <a:avLst/>
        </a:prstGeom>
        <a:solidFill>
          <a:srgbClr val="99FF66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DD1601-1B76-4DE4-8B51-50C8922597C9}" type="par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50B2886-05C4-49D4-BCB8-E0D987F36BE2}" type="sib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96D21E-B6BB-44DE-938F-C66F85E62C48}">
      <dgm:prSet phldrT="[Текст]" custT="1"/>
      <dgm:spPr>
        <a:xfrm>
          <a:off x="573547" y="4067979"/>
          <a:ext cx="2907870" cy="639173"/>
        </a:xfrm>
        <a:prstGeom prst="roundRect">
          <a:avLst/>
        </a:prstGeom>
        <a:solidFill>
          <a:srgbClr val="FFFF0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FA5E200-2259-49D0-8945-20D04D1B659A}" type="par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670BCA8-1A58-44BE-8114-5522050CEEF9}" type="sib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51CEA1-0865-429F-B3EC-FD6B2B130121}">
      <dgm:prSet phldrT="[Текст]" custT="1"/>
      <dgm:spPr>
        <a:xfrm>
          <a:off x="0" y="3047766"/>
          <a:ext cx="3620762" cy="750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2201D02-65E9-4E3B-9058-73977B04FA21}" type="par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BE97034-3810-45A1-9AAA-8FE7DDEC80FE}" type="sib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5C31AA1-BACD-4FAD-AAD6-1EA24F327497}">
      <dgm:prSet phldrT="[Текст]" custT="1"/>
      <dgm:spPr>
        <a:xfrm>
          <a:off x="0" y="1845027"/>
          <a:ext cx="2944085" cy="6349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6B9101-EB35-466E-8CD9-30FBB37875B1}" type="par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DDB3DFD-C0FB-4D97-8A32-05F4FB333E1A}" type="sib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4CA037B-1478-4A4F-88FD-1593D8F7BAFD}" type="pres">
      <dgm:prSet presAssocID="{615A5D04-0545-45D1-8566-DA08D8BFD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45FCE-837B-4E44-9FC8-4B86C20F188F}" type="pres">
      <dgm:prSet presAssocID="{615A5D04-0545-45D1-8566-DA08D8BFD34C}" presName="cycle" presStyleCnt="0"/>
      <dgm:spPr/>
      <dgm:t>
        <a:bodyPr/>
        <a:lstStyle/>
        <a:p>
          <a:endParaRPr lang="ru-RU"/>
        </a:p>
      </dgm:t>
    </dgm:pt>
    <dgm:pt modelId="{D1561EB6-77E7-4B05-821E-273BD11E98EB}" type="pres">
      <dgm:prSet presAssocID="{FEEF2218-5AF2-4410-8BC7-276BED66B6EE}" presName="nodeFirstNode" presStyleLbl="node1" presStyleIdx="0" presStyleCnt="9" custScaleX="222457" custScaleY="106730" custRadScaleRad="97488" custRadScaleInc="-8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FEBE-E988-41CA-90D7-8766331D4B48}" type="pres">
      <dgm:prSet presAssocID="{34A335BF-BB1D-40D4-9319-5437CF8255B1}" presName="sibTransFirstNode" presStyleLbl="bgShp" presStyleIdx="0" presStyleCnt="1" custScaleX="166279" custLinFactNeighborX="3681" custLinFactNeighborY="9781"/>
      <dgm:spPr/>
      <dgm:t>
        <a:bodyPr/>
        <a:lstStyle/>
        <a:p>
          <a:endParaRPr lang="ru-RU"/>
        </a:p>
      </dgm:t>
    </dgm:pt>
    <dgm:pt modelId="{2C16F276-D199-4AD5-ACCC-D12E00631E79}" type="pres">
      <dgm:prSet presAssocID="{EB30197E-07E9-4D69-AF51-65F3777F39A5}" presName="nodeFollowingNodes" presStyleLbl="node1" presStyleIdx="1" presStyleCnt="9" custScaleX="282942" custScaleY="132506" custRadScaleRad="116588" custRadScaleInc="5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D026-9254-43C2-BBB7-A19AAFB7BFDE}" type="pres">
      <dgm:prSet presAssocID="{60B103CE-A9D7-4334-BAEF-BCE1F0D61CBA}" presName="nodeFollowingNodes" presStyleLbl="node1" presStyleIdx="2" presStyleCnt="9" custScaleX="311717" custScaleY="134483" custRadScaleRad="98842" custRadScaleInc="1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52AF-D30D-4106-8E61-D97853A120C3}" type="pres">
      <dgm:prSet presAssocID="{AAB46D74-0D7C-4CE1-8543-716A0AC352B0}" presName="nodeFollowingNodes" presStyleLbl="node1" presStyleIdx="3" presStyleCnt="9" custScaleX="298918" custScaleY="147021" custRadScaleRad="106727" custRadScaleInc="-17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BAF5-6A56-49D5-AE26-0D66F811E09B}" type="pres">
      <dgm:prSet presAssocID="{7F7F9E6D-F574-467E-952D-BB0B35AE23E7}" presName="nodeFollowingNodes" presStyleLbl="node1" presStyleIdx="4" presStyleCnt="9" custScaleX="258586" custScaleY="128959" custRadScaleRad="139571" custRadScaleInc="-7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23E67-DFA9-4333-AC9D-2FD9248720A4}" type="pres">
      <dgm:prSet presAssocID="{DA96D21E-B6BB-44DE-938F-C66F85E62C48}" presName="nodeFollowingNodes" presStyleLbl="node1" presStyleIdx="5" presStyleCnt="9" custScaleX="229002" custScaleY="133398" custRadScaleRad="133890" custRadScaleInc="70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DA41-EE35-43D6-97EA-9F211E96BB40}" type="pres">
      <dgm:prSet presAssocID="{2551CEA1-0865-429F-B3EC-FD6B2B130121}" presName="nodeFollowingNodes" presStyleLbl="node1" presStyleIdx="6" presStyleCnt="9" custScaleX="285144" custScaleY="156532" custRadScaleRad="105650" custRadScaleInc="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2F17-58EA-4C98-A235-DEA160BBD16B}" type="pres">
      <dgm:prSet presAssocID="{05C31AA1-BACD-4FAD-AAD6-1EA24F327497}" presName="nodeFollowingNodes" presStyleLbl="node1" presStyleIdx="7" presStyleCnt="9" custScaleX="303389" custScaleY="132506" custRadScaleRad="98967" custRadScaleInc="-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99471-F451-4D37-8FD9-CD2ED93E1593}" type="pres">
      <dgm:prSet presAssocID="{250C5819-1C83-4A4A-BC5D-FCE60CE17A8F}" presName="nodeFollowingNodes" presStyleLbl="node1" presStyleIdx="8" presStyleCnt="9" custScaleX="292690" custScaleY="132506" custRadScaleRad="111899" custRadScaleInc="-55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401AA-9399-4442-B32C-7584162BD767}" type="presOf" srcId="{FEEF2218-5AF2-4410-8BC7-276BED66B6EE}" destId="{D1561EB6-77E7-4B05-821E-273BD11E98EB}" srcOrd="0" destOrd="0" presId="urn:microsoft.com/office/officeart/2005/8/layout/cycle3"/>
    <dgm:cxn modelId="{53F656C7-3DE4-4FAF-82C6-A8D72E0DD2FB}" type="presOf" srcId="{2551CEA1-0865-429F-B3EC-FD6B2B130121}" destId="{E027DA41-EE35-43D6-97EA-9F211E96BB40}" srcOrd="0" destOrd="0" presId="urn:microsoft.com/office/officeart/2005/8/layout/cycle3"/>
    <dgm:cxn modelId="{BC7475F5-71DF-4B1B-9A4B-378478AF7B50}" type="presOf" srcId="{250C5819-1C83-4A4A-BC5D-FCE60CE17A8F}" destId="{11A99471-F451-4D37-8FD9-CD2ED93E1593}" srcOrd="0" destOrd="0" presId="urn:microsoft.com/office/officeart/2005/8/layout/cycle3"/>
    <dgm:cxn modelId="{38E90938-C4EA-49A3-9F97-A014FA9FDA61}" type="presOf" srcId="{615A5D04-0545-45D1-8566-DA08D8BFD34C}" destId="{54CA037B-1478-4A4F-88FD-1593D8F7BAFD}" srcOrd="0" destOrd="0" presId="urn:microsoft.com/office/officeart/2005/8/layout/cycle3"/>
    <dgm:cxn modelId="{ABF6394C-B7CC-483A-97B1-F2C8085F6163}" srcId="{615A5D04-0545-45D1-8566-DA08D8BFD34C}" destId="{05C31AA1-BACD-4FAD-AAD6-1EA24F327497}" srcOrd="7" destOrd="0" parTransId="{E66B9101-EB35-466E-8CD9-30FBB37875B1}" sibTransId="{FDDB3DFD-C0FB-4D97-8A32-05F4FB333E1A}"/>
    <dgm:cxn modelId="{EB836AF6-32F1-4622-80DD-1061809771CC}" type="presOf" srcId="{60B103CE-A9D7-4334-BAEF-BCE1F0D61CBA}" destId="{209DD026-9254-43C2-BBB7-A19AAFB7BFDE}" srcOrd="0" destOrd="0" presId="urn:microsoft.com/office/officeart/2005/8/layout/cycle3"/>
    <dgm:cxn modelId="{0D48A0BF-F6A1-484C-B561-F228626B79B1}" srcId="{615A5D04-0545-45D1-8566-DA08D8BFD34C}" destId="{60B103CE-A9D7-4334-BAEF-BCE1F0D61CBA}" srcOrd="2" destOrd="0" parTransId="{8A4780E3-0B6C-4C8C-A656-F734BFD79464}" sibTransId="{6120DB8E-CFA9-40FD-A4B2-E028B8703F7D}"/>
    <dgm:cxn modelId="{26BADA5F-AC27-4888-9086-D1187B2E28A8}" srcId="{615A5D04-0545-45D1-8566-DA08D8BFD34C}" destId="{AAB46D74-0D7C-4CE1-8543-716A0AC352B0}" srcOrd="3" destOrd="0" parTransId="{918EAC26-9350-4377-87CE-180FF9082E3F}" sibTransId="{F2C01916-5B5C-4DB5-AE4E-E15699360CA0}"/>
    <dgm:cxn modelId="{4414E7D0-735F-4CA4-A2E1-69B3526BA773}" srcId="{615A5D04-0545-45D1-8566-DA08D8BFD34C}" destId="{2551CEA1-0865-429F-B3EC-FD6B2B130121}" srcOrd="6" destOrd="0" parTransId="{52201D02-65E9-4E3B-9058-73977B04FA21}" sibTransId="{2BE97034-3810-45A1-9AAA-8FE7DDEC80FE}"/>
    <dgm:cxn modelId="{5C4073FB-DA36-4FD2-ABDD-67A37800A1B6}" type="presOf" srcId="{EB30197E-07E9-4D69-AF51-65F3777F39A5}" destId="{2C16F276-D199-4AD5-ACCC-D12E00631E79}" srcOrd="0" destOrd="0" presId="urn:microsoft.com/office/officeart/2005/8/layout/cycle3"/>
    <dgm:cxn modelId="{D614C314-44CD-4E23-A614-EB57133AA8F3}" type="presOf" srcId="{05C31AA1-BACD-4FAD-AAD6-1EA24F327497}" destId="{83AE2F17-58EA-4C98-A235-DEA160BBD16B}" srcOrd="0" destOrd="0" presId="urn:microsoft.com/office/officeart/2005/8/layout/cycle3"/>
    <dgm:cxn modelId="{90DBCF16-C8CC-405E-A268-6AA9BDB951B5}" type="presOf" srcId="{DA96D21E-B6BB-44DE-938F-C66F85E62C48}" destId="{95D23E67-DFA9-4333-AC9D-2FD9248720A4}" srcOrd="0" destOrd="0" presId="urn:microsoft.com/office/officeart/2005/8/layout/cycle3"/>
    <dgm:cxn modelId="{124D15C8-1098-43DE-87B6-3907896028F7}" type="presOf" srcId="{7F7F9E6D-F574-467E-952D-BB0B35AE23E7}" destId="{21D8BAF5-6A56-49D5-AE26-0D66F811E09B}" srcOrd="0" destOrd="0" presId="urn:microsoft.com/office/officeart/2005/8/layout/cycle3"/>
    <dgm:cxn modelId="{24D450B5-E544-4993-8CCC-62CDEC844A70}" srcId="{615A5D04-0545-45D1-8566-DA08D8BFD34C}" destId="{7F7F9E6D-F574-467E-952D-BB0B35AE23E7}" srcOrd="4" destOrd="0" parTransId="{4B32B3CC-F2A0-4A44-8722-56BD33A38AA5}" sibTransId="{1D846B5C-682D-4608-830C-5F0DA44F8BE6}"/>
    <dgm:cxn modelId="{6627E397-3532-4544-B2B5-32DD8D5FDBD0}" srcId="{615A5D04-0545-45D1-8566-DA08D8BFD34C}" destId="{250C5819-1C83-4A4A-BC5D-FCE60CE17A8F}" srcOrd="8" destOrd="0" parTransId="{F2DD1601-1B76-4DE4-8B51-50C8922597C9}" sibTransId="{A50B2886-05C4-49D4-BCB8-E0D987F36BE2}"/>
    <dgm:cxn modelId="{907DF811-3E09-4B5C-98EC-7496E9A98BE7}" srcId="{615A5D04-0545-45D1-8566-DA08D8BFD34C}" destId="{EB30197E-07E9-4D69-AF51-65F3777F39A5}" srcOrd="1" destOrd="0" parTransId="{745BC2AA-05D0-41D0-97E7-A91BC3682B4F}" sibTransId="{7922F63D-D5F4-43B7-A21E-5F8BE1CD2C06}"/>
    <dgm:cxn modelId="{9741653F-11D1-49F2-BAAA-18519B8BAA52}" srcId="{615A5D04-0545-45D1-8566-DA08D8BFD34C}" destId="{DA96D21E-B6BB-44DE-938F-C66F85E62C48}" srcOrd="5" destOrd="0" parTransId="{0FA5E200-2259-49D0-8945-20D04D1B659A}" sibTransId="{B670BCA8-1A58-44BE-8114-5522050CEEF9}"/>
    <dgm:cxn modelId="{AE0E6291-5EF3-41CD-82C6-BA5D585C3E4E}" type="presOf" srcId="{AAB46D74-0D7C-4CE1-8543-716A0AC352B0}" destId="{B77052AF-D30D-4106-8E61-D97853A120C3}" srcOrd="0" destOrd="0" presId="urn:microsoft.com/office/officeart/2005/8/layout/cycle3"/>
    <dgm:cxn modelId="{5B4DAB15-1968-442D-AA84-46D6ABAE45E0}" srcId="{615A5D04-0545-45D1-8566-DA08D8BFD34C}" destId="{FEEF2218-5AF2-4410-8BC7-276BED66B6EE}" srcOrd="0" destOrd="0" parTransId="{4808CE67-6715-4D95-AB79-9381A7AAADA8}" sibTransId="{34A335BF-BB1D-40D4-9319-5437CF8255B1}"/>
    <dgm:cxn modelId="{9ECDB599-FF21-4D69-9B90-ADC95E667ADB}" type="presOf" srcId="{34A335BF-BB1D-40D4-9319-5437CF8255B1}" destId="{7EEEFEBE-E988-41CA-90D7-8766331D4B48}" srcOrd="0" destOrd="0" presId="urn:microsoft.com/office/officeart/2005/8/layout/cycle3"/>
    <dgm:cxn modelId="{A669F128-28CC-4A73-BE0B-B1D35793CC96}" type="presParOf" srcId="{54CA037B-1478-4A4F-88FD-1593D8F7BAFD}" destId="{52445FCE-837B-4E44-9FC8-4B86C20F188F}" srcOrd="0" destOrd="0" presId="urn:microsoft.com/office/officeart/2005/8/layout/cycle3"/>
    <dgm:cxn modelId="{E0B2F137-B617-436D-8893-E69296AFF276}" type="presParOf" srcId="{52445FCE-837B-4E44-9FC8-4B86C20F188F}" destId="{D1561EB6-77E7-4B05-821E-273BD11E98EB}" srcOrd="0" destOrd="0" presId="urn:microsoft.com/office/officeart/2005/8/layout/cycle3"/>
    <dgm:cxn modelId="{9056784A-8D7D-45F5-9766-0FD1A5103FD9}" type="presParOf" srcId="{52445FCE-837B-4E44-9FC8-4B86C20F188F}" destId="{7EEEFEBE-E988-41CA-90D7-8766331D4B48}" srcOrd="1" destOrd="0" presId="urn:microsoft.com/office/officeart/2005/8/layout/cycle3"/>
    <dgm:cxn modelId="{3CD69163-6ACD-4279-A56C-8F2E7113472D}" type="presParOf" srcId="{52445FCE-837B-4E44-9FC8-4B86C20F188F}" destId="{2C16F276-D199-4AD5-ACCC-D12E00631E79}" srcOrd="2" destOrd="0" presId="urn:microsoft.com/office/officeart/2005/8/layout/cycle3"/>
    <dgm:cxn modelId="{493FED84-0FC2-49A2-AC1D-693E7EEC00B6}" type="presParOf" srcId="{52445FCE-837B-4E44-9FC8-4B86C20F188F}" destId="{209DD026-9254-43C2-BBB7-A19AAFB7BFDE}" srcOrd="3" destOrd="0" presId="urn:microsoft.com/office/officeart/2005/8/layout/cycle3"/>
    <dgm:cxn modelId="{52DA6427-3145-4C4B-8C6B-CBC0BFDDD783}" type="presParOf" srcId="{52445FCE-837B-4E44-9FC8-4B86C20F188F}" destId="{B77052AF-D30D-4106-8E61-D97853A120C3}" srcOrd="4" destOrd="0" presId="urn:microsoft.com/office/officeart/2005/8/layout/cycle3"/>
    <dgm:cxn modelId="{5CCC56E7-3CA3-45C0-99D2-01F34750CD1C}" type="presParOf" srcId="{52445FCE-837B-4E44-9FC8-4B86C20F188F}" destId="{21D8BAF5-6A56-49D5-AE26-0D66F811E09B}" srcOrd="5" destOrd="0" presId="urn:microsoft.com/office/officeart/2005/8/layout/cycle3"/>
    <dgm:cxn modelId="{2AD55BE5-ECEE-46D7-92B7-1874808C3B2C}" type="presParOf" srcId="{52445FCE-837B-4E44-9FC8-4B86C20F188F}" destId="{95D23E67-DFA9-4333-AC9D-2FD9248720A4}" srcOrd="6" destOrd="0" presId="urn:microsoft.com/office/officeart/2005/8/layout/cycle3"/>
    <dgm:cxn modelId="{CB19199F-330C-453B-9B21-2419238EF4BF}" type="presParOf" srcId="{52445FCE-837B-4E44-9FC8-4B86C20F188F}" destId="{E027DA41-EE35-43D6-97EA-9F211E96BB40}" srcOrd="7" destOrd="0" presId="urn:microsoft.com/office/officeart/2005/8/layout/cycle3"/>
    <dgm:cxn modelId="{DB4675B2-1AB8-4EEA-A3C9-F024F1777D95}" type="presParOf" srcId="{52445FCE-837B-4E44-9FC8-4B86C20F188F}" destId="{83AE2F17-58EA-4C98-A235-DEA160BBD16B}" srcOrd="8" destOrd="0" presId="urn:microsoft.com/office/officeart/2005/8/layout/cycle3"/>
    <dgm:cxn modelId="{410FD8E1-722D-4508-B95F-1C8F68BABA5B}" type="presParOf" srcId="{52445FCE-837B-4E44-9FC8-4B86C20F188F}" destId="{11A99471-F451-4D37-8FD9-CD2ED93E159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EFEBE-E988-41CA-90D7-8766331D4B48}">
      <dsp:nvSpPr>
        <dsp:cNvPr id="0" name=""/>
        <dsp:cNvSpPr/>
      </dsp:nvSpPr>
      <dsp:spPr>
        <a:xfrm>
          <a:off x="-136911" y="15526"/>
          <a:ext cx="9300815" cy="5593499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1561EB6-77E7-4B05-821E-273BD11E98EB}">
      <dsp:nvSpPr>
        <dsp:cNvPr id="0" name=""/>
        <dsp:cNvSpPr/>
      </dsp:nvSpPr>
      <dsp:spPr>
        <a:xfrm>
          <a:off x="2695172" y="-6818"/>
          <a:ext cx="3224855" cy="773607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32936" y="30946"/>
        <a:ext cx="3149327" cy="698079"/>
      </dsp:txXfrm>
    </dsp:sp>
    <dsp:sp modelId="{2C16F276-D199-4AD5-ACCC-D12E00631E79}">
      <dsp:nvSpPr>
        <dsp:cNvPr id="0" name=""/>
        <dsp:cNvSpPr/>
      </dsp:nvSpPr>
      <dsp:spPr>
        <a:xfrm>
          <a:off x="4824529" y="889392"/>
          <a:ext cx="4101677" cy="96043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71414" y="936277"/>
        <a:ext cx="4007907" cy="866668"/>
      </dsp:txXfrm>
    </dsp:sp>
    <dsp:sp modelId="{209DD026-9254-43C2-BBB7-A19AAFB7BFDE}">
      <dsp:nvSpPr>
        <dsp:cNvPr id="0" name=""/>
        <dsp:cNvSpPr/>
      </dsp:nvSpPr>
      <dsp:spPr>
        <a:xfrm>
          <a:off x="4523945" y="2013002"/>
          <a:ext cx="4518815" cy="97476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571529" y="2060586"/>
        <a:ext cx="4423647" cy="879600"/>
      </dsp:txXfrm>
    </dsp:sp>
    <dsp:sp modelId="{B77052AF-D30D-4106-8E61-D97853A120C3}">
      <dsp:nvSpPr>
        <dsp:cNvPr id="0" name=""/>
        <dsp:cNvSpPr/>
      </dsp:nvSpPr>
      <dsp:spPr>
        <a:xfrm>
          <a:off x="4595708" y="3199168"/>
          <a:ext cx="4333274" cy="10656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47729" y="3251189"/>
        <a:ext cx="4229232" cy="961605"/>
      </dsp:txXfrm>
    </dsp:sp>
    <dsp:sp modelId="{21D8BAF5-6A56-49D5-AE26-0D66F811E09B}">
      <dsp:nvSpPr>
        <dsp:cNvPr id="0" name=""/>
        <dsp:cNvSpPr/>
      </dsp:nvSpPr>
      <dsp:spPr>
        <a:xfrm>
          <a:off x="4964370" y="4475972"/>
          <a:ext cx="3748600" cy="93472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010000" y="4521602"/>
        <a:ext cx="3657340" cy="843469"/>
      </dsp:txXfrm>
    </dsp:sp>
    <dsp:sp modelId="{95D23E67-DFA9-4333-AC9D-2FD9248720A4}">
      <dsp:nvSpPr>
        <dsp:cNvPr id="0" name=""/>
        <dsp:cNvSpPr/>
      </dsp:nvSpPr>
      <dsp:spPr>
        <a:xfrm>
          <a:off x="504051" y="4459884"/>
          <a:ext cx="3319734" cy="966904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1251" y="4507084"/>
        <a:ext cx="3225334" cy="872504"/>
      </dsp:txXfrm>
    </dsp:sp>
    <dsp:sp modelId="{E027DA41-EE35-43D6-97EA-9F211E96BB40}">
      <dsp:nvSpPr>
        <dsp:cNvPr id="0" name=""/>
        <dsp:cNvSpPr/>
      </dsp:nvSpPr>
      <dsp:spPr>
        <a:xfrm>
          <a:off x="47545" y="3118694"/>
          <a:ext cx="4133599" cy="1134585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2931" y="3174080"/>
        <a:ext cx="4022827" cy="1023813"/>
      </dsp:txXfrm>
    </dsp:sp>
    <dsp:sp modelId="{83AE2F17-58EA-4C98-A235-DEA160BBD16B}">
      <dsp:nvSpPr>
        <dsp:cNvPr id="0" name=""/>
        <dsp:cNvSpPr/>
      </dsp:nvSpPr>
      <dsp:spPr>
        <a:xfrm>
          <a:off x="-113777" y="1987937"/>
          <a:ext cx="4398088" cy="96043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66892" y="2034822"/>
        <a:ext cx="4304318" cy="866668"/>
      </dsp:txXfrm>
    </dsp:sp>
    <dsp:sp modelId="{11A99471-F451-4D37-8FD9-CD2ED93E1593}">
      <dsp:nvSpPr>
        <dsp:cNvPr id="0" name=""/>
        <dsp:cNvSpPr/>
      </dsp:nvSpPr>
      <dsp:spPr>
        <a:xfrm>
          <a:off x="0" y="889396"/>
          <a:ext cx="4242990" cy="960438"/>
        </a:xfrm>
        <a:prstGeom prst="roundRect">
          <a:avLst/>
        </a:prstGeom>
        <a:solidFill>
          <a:srgbClr val="99FF66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балейского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муниципального округа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885" y="936281"/>
        <a:ext cx="4149220" cy="866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0.12438</cdr:x>
      <cdr:y>0.16714</cdr:y>
    </cdr:from>
    <cdr:to>
      <cdr:x>0.16259</cdr:x>
      <cdr:y>0.17376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1080120" y="792088"/>
          <a:ext cx="331812" cy="313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0.39802</cdr:x>
      <cdr:y>0.07597</cdr:y>
    </cdr:from>
    <cdr:to>
      <cdr:x>0.40631</cdr:x>
      <cdr:y>0.10636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H="1">
          <a:off x="3456384" y="360040"/>
          <a:ext cx="72008" cy="14401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0.15287</cdr:x>
      <cdr:y>0.07597</cdr:y>
    </cdr:from>
    <cdr:to>
      <cdr:x>0.1857</cdr:x>
      <cdr:y>0.16714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1327547" y="360040"/>
          <a:ext cx="285072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0.13783</cdr:x>
      <cdr:y>0.10636</cdr:y>
    </cdr:from>
    <cdr:to>
      <cdr:x>0.16791</cdr:x>
      <cdr:y>0.14219</cdr:y>
    </cdr:to>
    <cdr:cxnSp macro="">
      <cdr:nvCxnSpPr>
        <cdr:cNvPr id="9" name="Прямая соединительная линия 8"/>
        <cdr:cNvCxnSpPr/>
      </cdr:nvCxnSpPr>
      <cdr:spPr>
        <a:xfrm xmlns:a="http://schemas.openxmlformats.org/drawingml/2006/main">
          <a:off x="1196939" y="504056"/>
          <a:ext cx="261216" cy="16979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0.38144</cdr:x>
      <cdr:y>0.06078</cdr:y>
    </cdr:from>
    <cdr:to>
      <cdr:x>0.39198</cdr:x>
      <cdr:y>0.0983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3312368" y="288032"/>
          <a:ext cx="91529" cy="17780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0.40631</cdr:x>
      <cdr:y>0.10636</cdr:y>
    </cdr:from>
    <cdr:to>
      <cdr:x>0.41461</cdr:x>
      <cdr:y>0.12156</cdr:y>
    </cdr:to>
    <cdr:cxnSp macro="">
      <cdr:nvCxnSpPr>
        <cdr:cNvPr id="14" name="Прямая соединительная линия 13"/>
        <cdr:cNvCxnSpPr/>
      </cdr:nvCxnSpPr>
      <cdr:spPr>
        <a:xfrm xmlns:a="http://schemas.openxmlformats.org/drawingml/2006/main" flipH="1">
          <a:off x="3528392" y="504056"/>
          <a:ext cx="72008" cy="7200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0.5307</cdr:x>
      <cdr:y>0.41026</cdr:y>
    </cdr:from>
    <cdr:to>
      <cdr:x>0.55557</cdr:x>
      <cdr:y>0.42546</cdr:y>
    </cdr:to>
    <cdr:cxnSp macro="">
      <cdr:nvCxnSpPr>
        <cdr:cNvPr id="16" name="Прямая соединительная линия 15"/>
        <cdr:cNvCxnSpPr/>
      </cdr:nvCxnSpPr>
      <cdr:spPr>
        <a:xfrm xmlns:a="http://schemas.openxmlformats.org/drawingml/2006/main" flipH="1">
          <a:off x="4608512" y="1944201"/>
          <a:ext cx="216006" cy="7202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0.5224</cdr:x>
      <cdr:y>0.44065</cdr:y>
    </cdr:from>
    <cdr:to>
      <cdr:x>0.54728</cdr:x>
      <cdr:y>0.45585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>
          <a:off x="4536504" y="2088232"/>
          <a:ext cx="216024" cy="7200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0.31321</cdr:x>
      <cdr:y>0.07679</cdr:y>
    </cdr:from>
    <cdr:to>
      <cdr:x>0.37346</cdr:x>
      <cdr:y>0.16638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7804" y="432048"/>
          <a:ext cx="54006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17 482,3</a:t>
          </a:r>
        </a:p>
        <a:p xmlns:a="http://schemas.openxmlformats.org/drawingml/2006/main">
          <a:r>
            <a:rPr lang="ru-RU" sz="12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1.66%</a:t>
          </a:r>
          <a:endParaRPr lang="ru-RU" sz="12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8" y="2"/>
            <a:ext cx="4302625" cy="340265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12FB8D11-C977-463E-AF02-8E0E09EE500B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8" y="6456324"/>
            <a:ext cx="4302625" cy="34026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D485B497-2A20-4CC1-9CB2-17383044A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3" y="0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3" y="6456612"/>
            <a:ext cx="4301543" cy="33988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0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92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5" indent="-28574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7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8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59" indent="-22859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50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741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93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122" indent="-2285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33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AF07-FA0E-4C27-929A-D20E3A8D59F3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994C-D4C0-4792-B42C-86FF40A3266D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D374-B41B-49A7-B9EE-F456ABE80BBC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C6C1-2B14-483E-9928-AB9F2AEA78AC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8592-4DEF-48AE-BCFE-655F834E0953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20BA-0D8A-46E8-9297-CE81A705A195}" type="datetime1">
              <a:rPr lang="ru-RU" smtClean="0"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E0B0-F17C-4D7C-8E0C-2D8A920A658C}" type="datetime1">
              <a:rPr lang="ru-RU" smtClean="0"/>
              <a:t>16.01.2025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9F01-5B7B-41C3-89FE-0CB395159ACC}" type="datetime1">
              <a:rPr lang="ru-RU" smtClean="0"/>
              <a:t>16.01.2025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3EBC-02EC-4387-B854-6671AE0C26E2}" type="datetime1">
              <a:rPr lang="ru-RU" smtClean="0"/>
              <a:t>16.01.2025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594A-0DA9-4126-8501-356A14A1D884}" type="datetime1">
              <a:rPr lang="ru-RU" smtClean="0"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F4F0D-25D5-448B-9A1D-48D4124CDBA4}" type="datetime1">
              <a:rPr lang="ru-RU" smtClean="0"/>
              <a:t>16.01.2025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2A2F60-BCF0-447B-9034-4A8FE67B3B10}" type="datetime1">
              <a:rPr lang="ru-RU" smtClean="0"/>
              <a:t>16.01.2025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098" y="4797152"/>
            <a:ext cx="8640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основании:</a:t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БАЛЕЙСКОГО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БАЛЕЙСКОГО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0"/>
            <a:ext cx="6227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</a:t>
            </a:r>
            <a:r>
              <a:rPr lang="ru-RU" sz="36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БАЛЕЙСКИЙ</a:t>
            </a:r>
            <a:r>
              <a:rPr lang="ru-RU" sz="36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округ</a:t>
            </a:r>
            <a:endParaRPr lang="ru-RU" sz="36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348880"/>
            <a:ext cx="547260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54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3812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7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59310"/>
            <a:ext cx="3588339" cy="230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7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4261"/>
            <a:ext cx="915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905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400" b="1" u="sng" dirty="0" smtClean="0">
                <a:ln w="1905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Балейского муниципального округа</a:t>
            </a:r>
            <a:endParaRPr lang="ru-RU" sz="2400" b="1" u="sng" dirty="0">
              <a:ln w="1905"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55576" y="1542265"/>
            <a:ext cx="7056784" cy="1189476"/>
            <a:chOff x="624" y="1152"/>
            <a:chExt cx="2928" cy="720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40" name="Text Box 25"/>
          <p:cNvSpPr txBox="1">
            <a:spLocks noChangeArrowheads="1"/>
          </p:cNvSpPr>
          <p:nvPr/>
        </p:nvSpPr>
        <p:spPr bwMode="gray">
          <a:xfrm>
            <a:off x="862943" y="1858808"/>
            <a:ext cx="14709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gray">
          <a:xfrm>
            <a:off x="3589494" y="1822709"/>
            <a:ext cx="1732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156176" y="1832159"/>
            <a:ext cx="2018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107502" y="3082008"/>
            <a:ext cx="3035683" cy="3155303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 физических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добычу полезных ископаемых;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по упрощенной системе налогообложения;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с/х налог;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применением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атентной системы налогообложения.</a:t>
            </a: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6267187" y="3082008"/>
            <a:ext cx="2711896" cy="31553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денежные средства на безвозвратной и безвозмездной основе из бюджетов других уровней (межбюджетные трансферты в виде дотаций, субсидий, субвенций), а также перечисления от физических и юридических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 smtClean="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3143186" y="3083308"/>
            <a:ext cx="3124002" cy="31540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сдачи в аренду 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аренды земельных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оказания платных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10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3307"/>
            <a:ext cx="8208912" cy="89645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r>
              <a:rPr lang="ru-RU" sz="2400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Балейского муниципального округа</a:t>
            </a:r>
            <a:endParaRPr lang="ru-RU" sz="2400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gray">
          <a:xfrm flipH="1">
            <a:off x="2699790" y="1018780"/>
            <a:ext cx="5475711" cy="1864109"/>
          </a:xfrm>
          <a:prstGeom prst="homePlate">
            <a:avLst>
              <a:gd name="adj" fmla="val 3773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1 056 380 356</a:t>
            </a:r>
            <a:r>
              <a:rPr lang="ru-RU" b="1" dirty="0"/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05 копеек;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1 053 124 906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25 копеек;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3 255 449 рублей 80 копеек. </a:t>
            </a: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 flipH="1">
            <a:off x="1844818" y="2924945"/>
            <a:ext cx="6330684" cy="1507444"/>
          </a:xfrm>
          <a:prstGeom prst="homePlate">
            <a:avLst>
              <a:gd name="adj" fmla="val 39083"/>
            </a:avLst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endParaRPr lang="ru-RU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967 950 087 рублей 12 копеек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967 950 087 рублей 12 копеек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lang="ru-RU" b="1" dirty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00 копеек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gray">
          <a:xfrm flipH="1">
            <a:off x="848419" y="4476556"/>
            <a:ext cx="7327083" cy="1585665"/>
          </a:xfrm>
          <a:prstGeom prst="homePlate">
            <a:avLst>
              <a:gd name="adj" fmla="val 44955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612 753 770 рублей 35 копеек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612 753 770 рублей 35 копеек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в сумме 0 рублей 00 копеек</a:t>
            </a: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339752" y="1992226"/>
            <a:ext cx="228600" cy="228600"/>
            <a:chOff x="2016" y="1920"/>
            <a:chExt cx="1680" cy="1680"/>
          </a:xfrm>
        </p:grpSpPr>
        <p:sp>
          <p:nvSpPr>
            <p:cNvPr id="21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6600">
                    <a:gamma/>
                    <a:tint val="0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3" name="AutoShape 28"/>
          <p:cNvCxnSpPr>
            <a:cxnSpLocks noChangeShapeType="1"/>
          </p:cNvCxnSpPr>
          <p:nvPr/>
        </p:nvCxnSpPr>
        <p:spPr bwMode="gray">
          <a:xfrm flipH="1">
            <a:off x="2444448" y="1521419"/>
            <a:ext cx="1587" cy="434975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1487272" y="1018780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E02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BE02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534690" y="3715956"/>
            <a:ext cx="228600" cy="228600"/>
            <a:chOff x="2016" y="1920"/>
            <a:chExt cx="1680" cy="1680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AutoShape 21"/>
          <p:cNvCxnSpPr>
            <a:cxnSpLocks noChangeShapeType="1"/>
          </p:cNvCxnSpPr>
          <p:nvPr/>
        </p:nvCxnSpPr>
        <p:spPr bwMode="gray">
          <a:xfrm flipH="1">
            <a:off x="1647403" y="3208636"/>
            <a:ext cx="1587" cy="43497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7"/>
          <p:cNvSpPr txBox="1">
            <a:spLocks noChangeArrowheads="1"/>
          </p:cNvSpPr>
          <p:nvPr/>
        </p:nvSpPr>
        <p:spPr bwMode="gray">
          <a:xfrm>
            <a:off x="739409" y="2655356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год</a:t>
            </a:r>
            <a:endParaRPr lang="en-US" sz="2400" b="1" dirty="0">
              <a:ln>
                <a:solidFill>
                  <a:srgbClr val="2316D2"/>
                </a:solidFill>
              </a:ln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510809" y="5255198"/>
            <a:ext cx="228600" cy="228600"/>
            <a:chOff x="2016" y="1920"/>
            <a:chExt cx="1680" cy="1680"/>
          </a:xfrm>
        </p:grpSpPr>
        <p:sp>
          <p:nvSpPr>
            <p:cNvPr id="31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3" name="AutoShape 14"/>
          <p:cNvCxnSpPr>
            <a:cxnSpLocks noChangeShapeType="1"/>
          </p:cNvCxnSpPr>
          <p:nvPr/>
        </p:nvCxnSpPr>
        <p:spPr bwMode="gray">
          <a:xfrm flipH="1">
            <a:off x="618192" y="4692082"/>
            <a:ext cx="1587" cy="442913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10"/>
          <p:cNvSpPr txBox="1">
            <a:spLocks noChangeArrowheads="1"/>
          </p:cNvSpPr>
          <p:nvPr/>
        </p:nvSpPr>
        <p:spPr bwMode="gray">
          <a:xfrm>
            <a:off x="28361" y="4230417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3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год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18BE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0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116632"/>
            <a:ext cx="8115472" cy="7263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</a:t>
            </a:r>
          </a:p>
          <a:p>
            <a:r>
              <a:rPr lang="ru-RU" sz="2400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Балейского муниципального округа</a:t>
            </a:r>
            <a:endParaRPr lang="ru-RU" sz="2400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46261250"/>
              </p:ext>
            </p:extLst>
          </p:nvPr>
        </p:nvGraphicFramePr>
        <p:xfrm>
          <a:off x="179512" y="842933"/>
          <a:ext cx="8208912" cy="539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64288" y="90872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72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73247460"/>
              </p:ext>
            </p:extLst>
          </p:nvPr>
        </p:nvGraphicFramePr>
        <p:xfrm>
          <a:off x="179512" y="1628800"/>
          <a:ext cx="81369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2024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611844"/>
              </p:ext>
            </p:extLst>
          </p:nvPr>
        </p:nvGraphicFramePr>
        <p:xfrm>
          <a:off x="3563888" y="980728"/>
          <a:ext cx="187220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63 990,5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6803" y="1048087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4759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2025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33271639"/>
              </p:ext>
            </p:extLst>
          </p:nvPr>
        </p:nvGraphicFramePr>
        <p:xfrm>
          <a:off x="120585" y="1628800"/>
          <a:ext cx="81369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44630"/>
              </p:ext>
            </p:extLst>
          </p:nvPr>
        </p:nvGraphicFramePr>
        <p:xfrm>
          <a:off x="3707904" y="945455"/>
          <a:ext cx="1728192" cy="70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70219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1 056 380,35</a:t>
                      </a: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1048087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421615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2026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40359560"/>
              </p:ext>
            </p:extLst>
          </p:nvPr>
        </p:nvGraphicFramePr>
        <p:xfrm>
          <a:off x="179512" y="1628800"/>
          <a:ext cx="804297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316651"/>
              </p:ext>
            </p:extLst>
          </p:nvPr>
        </p:nvGraphicFramePr>
        <p:xfrm>
          <a:off x="3635896" y="980729"/>
          <a:ext cx="172819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48071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967 950,09</a:t>
                      </a: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830164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Балейского муниципального округа в 2027 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269143"/>
              </p:ext>
            </p:extLst>
          </p:nvPr>
        </p:nvGraphicFramePr>
        <p:xfrm>
          <a:off x="3779912" y="954980"/>
          <a:ext cx="144016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753,8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DA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934789"/>
              </p:ext>
            </p:extLst>
          </p:nvPr>
        </p:nvGraphicFramePr>
        <p:xfrm>
          <a:off x="107504" y="1628800"/>
          <a:ext cx="811498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5078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5" y="0"/>
            <a:ext cx="9158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95226875"/>
              </p:ext>
            </p:extLst>
          </p:nvPr>
        </p:nvGraphicFramePr>
        <p:xfrm>
          <a:off x="107504" y="884614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337382"/>
              </p:ext>
            </p:extLst>
          </p:nvPr>
        </p:nvGraphicFramePr>
        <p:xfrm>
          <a:off x="323528" y="922714"/>
          <a:ext cx="2456454" cy="46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45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66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362 665,6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90619"/>
            <a:ext cx="8363272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2024 году  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89783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77182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" y="49559"/>
            <a:ext cx="9135319" cy="68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45417912"/>
              </p:ext>
            </p:extLst>
          </p:nvPr>
        </p:nvGraphicFramePr>
        <p:xfrm>
          <a:off x="107504" y="797754"/>
          <a:ext cx="8064896" cy="528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322346"/>
              </p:ext>
            </p:extLst>
          </p:nvPr>
        </p:nvGraphicFramePr>
        <p:xfrm>
          <a:off x="323528" y="764704"/>
          <a:ext cx="2376264" cy="473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388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491 174,6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79990" cy="43204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2025 году 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869255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098644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31392830"/>
              </p:ext>
            </p:extLst>
          </p:nvPr>
        </p:nvGraphicFramePr>
        <p:xfrm>
          <a:off x="86072" y="907355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481016"/>
              </p:ext>
            </p:extLst>
          </p:nvPr>
        </p:nvGraphicFramePr>
        <p:xfrm>
          <a:off x="539552" y="945455"/>
          <a:ext cx="2160240" cy="46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83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503 370,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4914"/>
            <a:ext cx="9036496" cy="44040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2026 году 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722689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609353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080" y="908720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Балейский </a:t>
            </a:r>
            <a:r>
              <a:rPr lang="ru-RU" sz="4800" b="1" i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4800" b="1" i="1" dirty="0">
              <a:ln w="17780" cmpd="sng">
                <a:solidFill>
                  <a:schemeClr val="tx2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366043"/>
            <a:ext cx="45365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Мы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проводим ежегодно очень кропотливую и серьезную работу над самым важным документом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бюджетом Балейского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 очередной финансовый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год и плановый период.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Его формирование - это сложный процесс, в который должны быть вовлечены все граждане.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Бюджет разрабатывается  в непростых условиях замедления роста экономики по России. Вместе с тем, мы сохраняем все социальные гарантии для жителей Балейского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обеспечиваем расходные  обязательства, взятые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округом,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том числе и на  выполнение майских указов Президента Российской Федерации  с сохранением уровня номинальной заработной платы работников бюджетной сферы не ниже необходимого уровня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 для граждан» - информационный сборник, который знакомит население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 основными положениями главного финансового документа - бюджета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Балейского муниципального округа на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очередной год и плановый период и  создан специально для того, чтобы каждый житель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осведомлен, как формируется и расходуется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 округа,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сколько в бюджет поступает средств и на какие цели они направляются. </a:t>
            </a:r>
            <a:endParaRPr lang="ru-RU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Мы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открыты для ваших замечаний и конструктивных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предложений!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0" y="3456420"/>
            <a:ext cx="3663665" cy="2060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139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я\Desktop\1679602105_bogatyr-club-p-fon-dlya-prezentatsii-po-bukhgalterskomu-u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6" y="171400"/>
            <a:ext cx="9164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83975008"/>
              </p:ext>
            </p:extLst>
          </p:nvPr>
        </p:nvGraphicFramePr>
        <p:xfrm>
          <a:off x="0" y="1074648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7119"/>
              </p:ext>
            </p:extLst>
          </p:nvPr>
        </p:nvGraphicFramePr>
        <p:xfrm>
          <a:off x="611560" y="889982"/>
          <a:ext cx="2448272" cy="45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5078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521 398,7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20386" y="28725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b="1" u="sng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НАЛОГОВЫХ 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доходов в 2027 году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380912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0" y="0"/>
            <a:ext cx="9281789" cy="696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40084941"/>
              </p:ext>
            </p:extLst>
          </p:nvPr>
        </p:nvGraphicFramePr>
        <p:xfrm>
          <a:off x="7193" y="909429"/>
          <a:ext cx="9036496" cy="561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6932"/>
              </p:ext>
            </p:extLst>
          </p:nvPr>
        </p:nvGraphicFramePr>
        <p:xfrm>
          <a:off x="251520" y="714558"/>
          <a:ext cx="2448272" cy="54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447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260,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848872" cy="49006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2024 году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8899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anose="02020603050405020304" pitchFamily="18" charset="0"/>
              </a:rPr>
              <a:t>тыс. руб.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26441914"/>
              </p:ext>
            </p:extLst>
          </p:nvPr>
        </p:nvGraphicFramePr>
        <p:xfrm>
          <a:off x="107504" y="880640"/>
          <a:ext cx="8856984" cy="564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64830"/>
              </p:ext>
            </p:extLst>
          </p:nvPr>
        </p:nvGraphicFramePr>
        <p:xfrm>
          <a:off x="467544" y="1074648"/>
          <a:ext cx="2437556" cy="61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55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16764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24 465,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2025 году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83719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79941108"/>
              </p:ext>
            </p:extLst>
          </p:nvPr>
        </p:nvGraphicFramePr>
        <p:xfrm>
          <a:off x="34602" y="1196752"/>
          <a:ext cx="8928992" cy="557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58657"/>
              </p:ext>
            </p:extLst>
          </p:nvPr>
        </p:nvGraphicFramePr>
        <p:xfrm>
          <a:off x="755576" y="1196752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24 586,8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2026 году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8198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144\обмен_кф\Секретарь\1646731065_1-abrakadabra-fun-p-tema-dlya-prezentatsii-po-obshchestvoznan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447408"/>
              </p:ext>
            </p:extLst>
          </p:nvPr>
        </p:nvGraphicFramePr>
        <p:xfrm>
          <a:off x="107504" y="880640"/>
          <a:ext cx="8928992" cy="557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01908"/>
              </p:ext>
            </p:extLst>
          </p:nvPr>
        </p:nvGraphicFramePr>
        <p:xfrm>
          <a:off x="539552" y="1074648"/>
          <a:ext cx="244827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24 688,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Структура </a:t>
            </a:r>
            <a:r>
              <a:rPr lang="ru-RU" sz="24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НЕНАЛОГОВЫХ</a:t>
            </a:r>
            <a:r>
              <a:rPr lang="ru-RU" sz="24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доходов в 2027 году</a:t>
            </a:r>
            <a:endParaRPr lang="ru-RU" sz="24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571001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9" y="260648"/>
            <a:ext cx="6542112" cy="43204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</a:pPr>
            <a:r>
              <a:rPr lang="ru-RU" sz="4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Дотации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2024 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году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906308" y="2492897"/>
            <a:ext cx="3312368" cy="2160240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>
            <a:normAutofit/>
          </a:bodyPr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дотаций 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259 721 284,00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6" name="Shape 5"/>
          <p:cNvSpPr/>
          <p:nvPr/>
        </p:nvSpPr>
        <p:spPr>
          <a:xfrm rot="21334900">
            <a:off x="5339617" y="1631658"/>
            <a:ext cx="1074560" cy="821068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7" name="Shape 6"/>
          <p:cNvSpPr/>
          <p:nvPr/>
        </p:nvSpPr>
        <p:spPr>
          <a:xfrm rot="21334900" flipV="1">
            <a:off x="5961660" y="4411962"/>
            <a:ext cx="965096" cy="595631"/>
          </a:xfrm>
          <a:prstGeom prst="swooshArrow">
            <a:avLst>
              <a:gd name="adj1" fmla="val 25000"/>
              <a:gd name="adj2" fmla="val 2428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9" name="Прямоугольник 8"/>
          <p:cNvSpPr/>
          <p:nvPr/>
        </p:nvSpPr>
        <p:spPr>
          <a:xfrm>
            <a:off x="323528" y="1412777"/>
            <a:ext cx="2592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обеспечение расходных обязательств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бюджета 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район»; 75 982 600,00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9"/>
          <p:cNvSpPr/>
          <p:nvPr/>
        </p:nvSpPr>
        <p:spPr>
          <a:xfrm rot="11015485" flipV="1">
            <a:off x="2736377" y="1615804"/>
            <a:ext cx="807659" cy="99679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1" name="Прямоугольник 10"/>
          <p:cNvSpPr/>
          <p:nvPr/>
        </p:nvSpPr>
        <p:spPr>
          <a:xfrm>
            <a:off x="6588224" y="1412777"/>
            <a:ext cx="2016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173 824 00,00 руб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11"/>
          <p:cNvSpPr/>
          <p:nvPr/>
        </p:nvSpPr>
        <p:spPr>
          <a:xfrm rot="12808475">
            <a:off x="2209535" y="4235191"/>
            <a:ext cx="610309" cy="900368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395536" y="4129569"/>
            <a:ext cx="18722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сбалансирован-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ность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бюджета 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6 694 284,00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36097" y="5160619"/>
            <a:ext cx="36053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Выплаты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 достижения показателей деятельности органов исполнительной власти субъектов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 счет средств дотаций (грантов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); 3 170 400,00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hape 16"/>
          <p:cNvSpPr/>
          <p:nvPr/>
        </p:nvSpPr>
        <p:spPr>
          <a:xfrm rot="4691085">
            <a:off x="3672894" y="4682255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8" name="Прямоугольник 17"/>
          <p:cNvSpPr/>
          <p:nvPr/>
        </p:nvSpPr>
        <p:spPr>
          <a:xfrm>
            <a:off x="2339752" y="5229202"/>
            <a:ext cx="2969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бюджету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мун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финансовое обеспечение реализации мероприятий по проведению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 ремонта;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50 000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7355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9" y="260648"/>
            <a:ext cx="6542112" cy="64807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</a:pPr>
            <a:r>
              <a:rPr lang="ru-RU" sz="40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Дотации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на 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2025 – 202</a:t>
            </a:r>
            <a:r>
              <a:rPr lang="en-US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годы</a:t>
            </a: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483768" y="2492897"/>
            <a:ext cx="4104456" cy="2160240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>
            <a:normAutofit/>
          </a:bodyPr>
          <a:lstStyle/>
          <a:p>
            <a:pPr algn="ctr" defTabSz="600075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дотаций всего: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- 176 273 000,00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90 359 000,00 руб.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– 66 667 000,00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5"/>
          <p:cNvSpPr/>
          <p:nvPr/>
        </p:nvSpPr>
        <p:spPr>
          <a:xfrm rot="21334900">
            <a:off x="5339617" y="1631658"/>
            <a:ext cx="1074560" cy="821068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0" name="Shape 9"/>
          <p:cNvSpPr/>
          <p:nvPr/>
        </p:nvSpPr>
        <p:spPr>
          <a:xfrm rot="11015485" flipV="1">
            <a:off x="2736377" y="1615804"/>
            <a:ext cx="807659" cy="99679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1" name="Прямоугольник 10"/>
          <p:cNvSpPr/>
          <p:nvPr/>
        </p:nvSpPr>
        <p:spPr>
          <a:xfrm>
            <a:off x="6588224" y="1412777"/>
            <a:ext cx="2016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 на 2026 год;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90 359 000,00 руб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4725144"/>
            <a:ext cx="2664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бюджету муниципального района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финансовое обеспечение реализации мероприятий по проведению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 ремонта на 2025 год; 50 000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1565177"/>
            <a:ext cx="19751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 на 2025 год;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176 223 000,00 руб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3573016"/>
            <a:ext cx="237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Дотация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Балейский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район» на 2027 год;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66 667 000,00 руб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hape 20"/>
          <p:cNvSpPr/>
          <p:nvPr/>
        </p:nvSpPr>
        <p:spPr>
          <a:xfrm rot="12808475">
            <a:off x="2924626" y="4386737"/>
            <a:ext cx="610309" cy="900368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2" name="Shape 21"/>
          <p:cNvSpPr/>
          <p:nvPr/>
        </p:nvSpPr>
        <p:spPr>
          <a:xfrm rot="21334900" flipV="1">
            <a:off x="5355452" y="4617418"/>
            <a:ext cx="965096" cy="595631"/>
          </a:xfrm>
          <a:prstGeom prst="swooshArrow">
            <a:avLst>
              <a:gd name="adj1" fmla="val 25000"/>
              <a:gd name="adj2" fmla="val 2428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149880438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52" y="-11708"/>
            <a:ext cx="9830299" cy="700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6065435" y="946412"/>
            <a:ext cx="2296459" cy="9354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 организацию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104" y="116632"/>
            <a:ext cx="9024938" cy="703723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в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0493" y="790134"/>
            <a:ext cx="4617798" cy="4384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174 833 387,02 рубль,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26165" y="3037703"/>
            <a:ext cx="2664296" cy="86630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(реконструкцию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капитальный ремонт и ремонт автомобильных дорог (и искусственных сооружений на них) </a:t>
            </a:r>
            <a:endParaRPr lang="ru-RU" sz="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937699" y="2180715"/>
            <a:ext cx="2160240" cy="74422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1822871" y="3852020"/>
            <a:ext cx="20387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144 697 002,10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131116" y="2919874"/>
            <a:ext cx="180283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024 627,19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278291" y="1883684"/>
            <a:ext cx="192594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13 437 523,74руб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60493" y="1356815"/>
            <a:ext cx="2110854" cy="122015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203198" y="2470365"/>
            <a:ext cx="167870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580 400,00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27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83" y="2805868"/>
            <a:ext cx="1547664" cy="1181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02" y="1881860"/>
            <a:ext cx="1485526" cy="115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71981"/>
            <a:ext cx="1660492" cy="1284069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7622041" y="5671356"/>
            <a:ext cx="189676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1 040 384,69руб.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79970" y="5301208"/>
            <a:ext cx="2927778" cy="4320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309" y="1201901"/>
            <a:ext cx="1669365" cy="91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184" y="5678922"/>
            <a:ext cx="1524205" cy="1105693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-108520" y="4294785"/>
            <a:ext cx="2597625" cy="8533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среды(1000 дворов)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1436881" y="5069463"/>
            <a:ext cx="16834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6 984 032,00 руб.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7435855" y="4730909"/>
            <a:ext cx="161600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100 413,33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213664" y="4347580"/>
            <a:ext cx="2549183" cy="36337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отрасли культура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184" y="4401645"/>
            <a:ext cx="1253859" cy="746507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5797279" y="3444432"/>
            <a:ext cx="2549183" cy="430555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виртуальных концертных залов</a:t>
            </a:r>
          </a:p>
        </p:txBody>
      </p:sp>
      <p:sp>
        <p:nvSpPr>
          <p:cNvPr id="42" name="TextBox 27"/>
          <p:cNvSpPr txBox="1">
            <a:spLocks noChangeArrowheads="1"/>
          </p:cNvSpPr>
          <p:nvPr/>
        </p:nvSpPr>
        <p:spPr bwMode="auto">
          <a:xfrm>
            <a:off x="5937699" y="3883754"/>
            <a:ext cx="180283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1 020 408,16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98" y="3237523"/>
            <a:ext cx="1661401" cy="1292463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-23192" y="5464630"/>
            <a:ext cx="2597625" cy="109056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мероприятий планов социального развития центров экономического роста субъектов Российской Федерации, входящих в состав Дальневосточного федерального округа</a:t>
            </a: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205199" y="6555190"/>
            <a:ext cx="203874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933 595,81 руб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370766" y="4688895"/>
            <a:ext cx="2597625" cy="115173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кадастровых работ по образованию земельных участков, занятых скотомогильниками (биотермическими ямами) и изготовление технических планов на бесхозяйные скотомогильники (биотермические ямы)</a:t>
            </a: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3707904" y="5840633"/>
            <a:ext cx="16834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15 000,00руб.</a:t>
            </a:r>
          </a:p>
        </p:txBody>
      </p:sp>
    </p:spTree>
    <p:extLst>
      <p:ext uri="{BB962C8B-B14F-4D97-AF65-F5344CB8AC3E}">
        <p14:creationId xmlns:p14="http://schemas.microsoft.com/office/powerpoint/2010/main" val="300451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434"/>
            <a:ext cx="9324528" cy="68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6436451" y="1825474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947379" cy="890649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</a:t>
            </a:r>
            <a:r>
              <a:rPr lang="ru-RU" sz="36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28 851 203 ,54  рубля,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713108" y="4678867"/>
            <a:ext cx="2820640" cy="69576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938096" y="3235642"/>
            <a:ext cx="2160240" cy="9029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5191257" y="4152443"/>
            <a:ext cx="165391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6 158 218,85 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845106" y="2455464"/>
            <a:ext cx="183135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15 572 200,00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14057" y="1626741"/>
            <a:ext cx="2298192" cy="87713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230955" y="2522350"/>
            <a:ext cx="17812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580 400,00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28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6" y="4581933"/>
            <a:ext cx="1529028" cy="1269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452" y="3033931"/>
            <a:ext cx="1710644" cy="1090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7" y="1723459"/>
            <a:ext cx="1624316" cy="11840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952" y="1484784"/>
            <a:ext cx="1881264" cy="11245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7573" y="4757579"/>
            <a:ext cx="1470643" cy="1048066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99278" y="5374635"/>
            <a:ext cx="181358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1 040 384,69 руб.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238008" y="5332623"/>
            <a:ext cx="1710888" cy="471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5 500 000,00 руб.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23719" y="4849189"/>
            <a:ext cx="2364706" cy="52350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167"/>
            <a:ext cx="9324528" cy="68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6436451" y="1825474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947379" cy="890649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</a:t>
            </a:r>
            <a:r>
              <a:rPr lang="ru-RU" sz="36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 23 419 547,29 рублей,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618728" y="3379659"/>
            <a:ext cx="2016224" cy="112946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2863153" y="4509121"/>
            <a:ext cx="156655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6 158 218,85 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845106" y="2455464"/>
            <a:ext cx="183135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15 423 300,00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14057" y="1626741"/>
            <a:ext cx="2298192" cy="87713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230955" y="2522350"/>
            <a:ext cx="17812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580 400,00 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29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7" y="3528974"/>
            <a:ext cx="2159025" cy="1688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7" y="1723459"/>
            <a:ext cx="1624316" cy="11840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951" y="1626741"/>
            <a:ext cx="1801499" cy="982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573" y="4757579"/>
            <a:ext cx="1608603" cy="1048066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299278" y="5374635"/>
            <a:ext cx="181358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1 257 628, 44 руб.</a:t>
            </a: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23718" y="4849189"/>
            <a:ext cx="2771815" cy="52350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72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4" name="Содержимое 1"/>
          <p:cNvSpPr>
            <a:spLocks noGrp="1"/>
          </p:cNvSpPr>
          <p:nvPr>
            <p:ph sz="quarter" idx="13"/>
          </p:nvPr>
        </p:nvSpPr>
        <p:spPr>
          <a:xfrm>
            <a:off x="323528" y="1146049"/>
            <a:ext cx="7861575" cy="19614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(от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214686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endParaRPr lang="ru-RU" b="1" dirty="0" smtClean="0">
              <a:solidFill>
                <a:srgbClr val="FB050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 (налоги от юридических и физических лиц, административные платежи и сборы, безвозмездные поступления)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071810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ЖКХ, культура и другие) капитальное строительство и другие)</a:t>
            </a:r>
            <a:endParaRPr lang="ru-RU" dirty="0"/>
          </a:p>
        </p:txBody>
      </p:sp>
      <p:pic>
        <p:nvPicPr>
          <p:cNvPr id="7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6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5486" y="3224186"/>
            <a:ext cx="1806081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63148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72" y="7383"/>
            <a:ext cx="9275599" cy="68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49077" y="-79033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2024 году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402 886 121,71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85510" y="3184631"/>
            <a:ext cx="24229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900 040,00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1920" y="5372821"/>
            <a:ext cx="1632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 270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00,00руб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52121" y="5346241"/>
            <a:ext cx="16737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8 916 100,00 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99788" y="5434272"/>
            <a:ext cx="1900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обращению с животными без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владельцев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4 604 696,71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190041" y="3882889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671877" y="3404739"/>
            <a:ext cx="764167" cy="103711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6004460" y="2148672"/>
            <a:ext cx="914617" cy="108434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913" y="1884676"/>
            <a:ext cx="843466" cy="44699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272 816 600,00руб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30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220 000,00руб.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348648" y="3965193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-3002" y="5024208"/>
            <a:ext cx="1515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015 540,00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02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609" y="444487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1877963" y="3261948"/>
            <a:ext cx="815944" cy="1364402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317" y="780834"/>
            <a:ext cx="1702443" cy="1170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280" y="2041483"/>
            <a:ext cx="1648447" cy="1103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4430" y="4271392"/>
            <a:ext cx="1649858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283968" y="861673"/>
            <a:ext cx="240154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108 929 200,00 руб.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88" y="4359048"/>
            <a:ext cx="1980736" cy="1110863"/>
          </a:xfrm>
          <a:prstGeom prst="rect">
            <a:avLst/>
          </a:prstGeom>
        </p:spPr>
      </p:pic>
      <p:sp>
        <p:nvSpPr>
          <p:cNvPr id="37" name="Shape 36"/>
          <p:cNvSpPr/>
          <p:nvPr/>
        </p:nvSpPr>
        <p:spPr>
          <a:xfrm rot="4691085">
            <a:off x="6222026" y="3238468"/>
            <a:ext cx="1154582" cy="157580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65" y="5589239"/>
            <a:ext cx="1690436" cy="104546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092280" y="4444875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каникулярное время в муниципальных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2 116 800.00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" y="-9846"/>
            <a:ext cx="9142190" cy="68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2025 год</a:t>
            </a:r>
            <a:endParaRPr lang="ru-RU" sz="3200" b="1" i="1" dirty="0">
              <a:solidFill>
                <a:srgbClr val="0947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317 549 600,00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660 400,00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1 818 100,00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6 746 200,00  руб. </a:t>
            </a:r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2149" y="5434272"/>
            <a:ext cx="201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животными без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владельцев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1 134 600,00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203 189 600,00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31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732 400,00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2 731 100,00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749322" y="1702302"/>
            <a:ext cx="649070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056978" y="3306818"/>
            <a:ext cx="922280" cy="135282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948" y="835318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537" y="2227195"/>
            <a:ext cx="1648447" cy="1103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92 669 200,00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9" y="4438122"/>
            <a:ext cx="1980736" cy="11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0.144\обмен_кф\Секретарь\pale-blue-background-o6g2obsrn1z3er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" y="-27384"/>
            <a:ext cx="9142190" cy="68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3200" b="1" i="1" dirty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947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2026 год</a:t>
            </a:r>
            <a:endParaRPr lang="ru-RU" sz="3200" b="1" i="1" dirty="0">
              <a:solidFill>
                <a:srgbClr val="0947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308 369 400,00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655 700,00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1 775 100,00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9 686 500,00  руб. </a:t>
            </a:r>
            <a:endParaRPr lang="ru-RU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2149" y="5434272"/>
            <a:ext cx="201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животными без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владельцев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1 248 500,00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196 850 600,00 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32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709 600,00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2 636 600,00 руб.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749322" y="1702302"/>
            <a:ext cx="649070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056978" y="3306818"/>
            <a:ext cx="922280" cy="135282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948" y="835318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537" y="2227195"/>
            <a:ext cx="1648447" cy="1103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8924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89 778 100,00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49" y="4438122"/>
            <a:ext cx="1980736" cy="11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7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90" y="-243874"/>
            <a:ext cx="9212289" cy="727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2776" y="4365104"/>
            <a:ext cx="3455168" cy="644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на 2025 год; 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 20 320 600,00 руб.</a:t>
            </a:r>
            <a:endParaRPr lang="ru-RU" sz="1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33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4116" y="5009110"/>
            <a:ext cx="3963828" cy="43611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07975" y="5466709"/>
            <a:ext cx="360757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16 873 900,00 руб. и 2 032 100,00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04117" y="6013142"/>
            <a:ext cx="3963827" cy="504056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5819756" y="6541274"/>
            <a:ext cx="308407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1 365 600,00руб.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27584" y="7937"/>
            <a:ext cx="7433521" cy="6847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2393" y="692696"/>
            <a:ext cx="578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n w="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  <a:r>
              <a:rPr lang="ru-RU" b="1" dirty="0" smtClean="0">
                <a:ln w="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в 2024 году 54 968 632,00 рубля, </a:t>
            </a:r>
            <a:r>
              <a:rPr lang="ru-RU" b="1" dirty="0">
                <a:ln w="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из них</a:t>
            </a:r>
            <a:r>
              <a:rPr lang="ru-RU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0" y="1124744"/>
            <a:ext cx="2976555" cy="73334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-2" y="1836972"/>
            <a:ext cx="432953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Ф/Б 27 185 660,00 руб. и К/Б 2 251 000,00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59623" y="980728"/>
            <a:ext cx="2599451" cy="79397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6454683" y="1774699"/>
            <a:ext cx="20093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2 254 892,00 руб.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76056" y="2263932"/>
            <a:ext cx="3733667" cy="79397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проектно-сметной документации для капитального ремонта образовательных организаций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942889" y="2968509"/>
            <a:ext cx="20093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2 730 000,00 руб.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99387" y="2420888"/>
            <a:ext cx="4138467" cy="48918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 местного значения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244465" y="2910077"/>
            <a:ext cx="346418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20 429 900,00 руб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985274" y="3333619"/>
            <a:ext cx="3036874" cy="59943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Вознаграждение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советникам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директоров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7"/>
          <p:cNvSpPr txBox="1">
            <a:spLocks noChangeArrowheads="1"/>
          </p:cNvSpPr>
          <p:nvPr/>
        </p:nvSpPr>
        <p:spPr bwMode="auto">
          <a:xfrm>
            <a:off x="5352464" y="3763779"/>
            <a:ext cx="20093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117 180,00 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76056" y="4365104"/>
            <a:ext cx="3528392" cy="6440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на 2026 год; Всего 20 209 100,00 руб.</a:t>
            </a:r>
            <a:endParaRPr lang="ru-RU" sz="1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076056" y="5161510"/>
            <a:ext cx="3733666" cy="43611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335305" y="5593669"/>
            <a:ext cx="359975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16 873 900,00 руб. и 1 969 600,00 руб.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076056" y="6093296"/>
            <a:ext cx="3876162" cy="42774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</a:p>
        </p:txBody>
      </p:sp>
      <p:sp>
        <p:nvSpPr>
          <p:cNvPr id="43" name="TextBox 27"/>
          <p:cNvSpPr txBox="1">
            <a:spLocks noChangeArrowheads="1"/>
          </p:cNvSpPr>
          <p:nvPr/>
        </p:nvSpPr>
        <p:spPr bwMode="auto">
          <a:xfrm>
            <a:off x="1008212" y="6521043"/>
            <a:ext cx="266429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1 414 600,0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416129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104"/>
            <a:ext cx="9144000" cy="6480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Балейского муниципального округа 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764704"/>
            <a:ext cx="4462982" cy="547260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выплачиваемые   из   бюджета   денежные  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0375" y="977336"/>
            <a:ext cx="2664296" cy="10367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  <a:endParaRPr lang="ru-RU" sz="2000" b="1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6518" y="2276872"/>
            <a:ext cx="1676157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01723" y="3573016"/>
            <a:ext cx="1927348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86518" y="4882792"/>
            <a:ext cx="2174638" cy="10759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38446" y="2014082"/>
            <a:ext cx="0" cy="340667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4" idx="1"/>
          </p:cNvCxnSpPr>
          <p:nvPr/>
        </p:nvCxnSpPr>
        <p:spPr>
          <a:xfrm>
            <a:off x="5238447" y="5420752"/>
            <a:ext cx="648071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stCxn id="23" idx="1"/>
          </p:cNvCxnSpPr>
          <p:nvPr/>
        </p:nvCxnSpPr>
        <p:spPr>
          <a:xfrm flipH="1">
            <a:off x="5253651" y="4077072"/>
            <a:ext cx="64807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>
            <a:stCxn id="22" idx="1"/>
          </p:cNvCxnSpPr>
          <p:nvPr/>
        </p:nvCxnSpPr>
        <p:spPr>
          <a:xfrm flipH="1">
            <a:off x="5258420" y="2780928"/>
            <a:ext cx="6280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3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00026" y="819150"/>
            <a:ext cx="1924050" cy="74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95736" y="819149"/>
            <a:ext cx="1728565" cy="7239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ведомствам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038601" y="828674"/>
            <a:ext cx="2362200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типам расходных обязательств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619875" y="828674"/>
            <a:ext cx="2416621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государственным программам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1785926"/>
            <a:ext cx="8601075" cy="4095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бюджетов по основным функциям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881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4144120"/>
            <a:ext cx="1063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244" y="3200400"/>
            <a:ext cx="12565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6081" y="2991643"/>
            <a:ext cx="0" cy="1451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90588" y="3224212"/>
            <a:ext cx="4286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 rot="10800000" flipV="1">
            <a:off x="1104106" y="5238840"/>
            <a:ext cx="1696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695450" y="3009898"/>
            <a:ext cx="0" cy="2459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866900" y="3391585"/>
            <a:ext cx="1047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Национальная экономика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20574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42356" y="4549379"/>
            <a:ext cx="158194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Жилищно-коммунальное хозяйство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028950" y="3028949"/>
            <a:ext cx="0" cy="1702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775" y="3201085"/>
            <a:ext cx="101917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3376613" y="3243263"/>
            <a:ext cx="3905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571081" y="4871770"/>
            <a:ext cx="143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229100" y="3009901"/>
            <a:ext cx="2" cy="2092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287565" y="3401110"/>
            <a:ext cx="932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800600" y="3038476"/>
            <a:ext cx="9528" cy="6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 rot="10800000" flipV="1">
            <a:off x="5004047" y="4088914"/>
            <a:ext cx="1311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5419725" y="3038474"/>
            <a:ext cx="19050" cy="1217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657850" y="3324910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867399" y="3276599"/>
            <a:ext cx="504828" cy="9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172200" y="3915460"/>
            <a:ext cx="117157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Физическая культура и спорт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6181725" y="3562349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7092280" y="3439320"/>
            <a:ext cx="8420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Средства массовой информации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7411244" y="3048794"/>
            <a:ext cx="2" cy="352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343775" y="5239435"/>
            <a:ext cx="13334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Обслуживание государственного муниципального долга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6699473" y="4242537"/>
            <a:ext cx="22860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828185" y="3610660"/>
            <a:ext cx="131581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Межбюджетные трансферты общего характера (дотации)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8225632" y="3424237"/>
            <a:ext cx="751681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4" descr="школа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344" y="5417502"/>
            <a:ext cx="935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25" descr="чиновни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02604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37" descr="сельское хозяйство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3931804"/>
            <a:ext cx="6477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36" descr="дороги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603" y="4239428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32" descr="жкх 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868" y="5303432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33" descr="экологи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350" y="4047386"/>
            <a:ext cx="863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30" descr="культура 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565" y="3923057"/>
            <a:ext cx="720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Рисунок 45" descr="спорт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174" y="4731068"/>
            <a:ext cx="7921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43" descr="деньги 5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350" y="4489025"/>
            <a:ext cx="719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39" descr="библиотекарь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79" y="4415451"/>
            <a:ext cx="676945" cy="5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57814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23312" cy="936104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316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разделам и подразделам 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316D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классификации 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316D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3282294"/>
              </p:ext>
            </p:extLst>
          </p:nvPr>
        </p:nvGraphicFramePr>
        <p:xfrm>
          <a:off x="35496" y="1268760"/>
          <a:ext cx="9001000" cy="5413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720"/>
                <a:gridCol w="1056562"/>
                <a:gridCol w="1044131"/>
                <a:gridCol w="1143571"/>
                <a:gridCol w="1367316"/>
                <a:gridCol w="886526"/>
                <a:gridCol w="1013174"/>
              </a:tblGrid>
              <a:tr h="105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 тыс. руб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8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65 201,86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76 566,27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95 763,80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67 358,15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73 621,19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34 327,27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1212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377,50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672,00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234,90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610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9 360,67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11 005,61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10 755,65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6 908,78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6 753,13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1 812,38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56 072,76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173 133,45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123 839,79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33 317,47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29 332,93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29 364,28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429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120 307,64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13 892,25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13 786,84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14 386,55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7 108,22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2803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50,10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348,80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2369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890 707,40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823 267,46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791,23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879 732,98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799 438,02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518 373,26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2369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47 970,93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55 228,76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277,23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31 366,71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32 126,24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23 001,48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12 060,91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14 370,99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045,89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17 482,25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17 275,65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2467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4 109,00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3 529,40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3 687,60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028,67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2 086,02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1 661,71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1 925,10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493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 ) долга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6,51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30613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117 014,10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114 559,10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287,32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  <a:tr h="248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1 326 774,97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1 286 888,80</a:t>
                      </a: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1 259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967,82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1 053 124,91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967 950,09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612 753,77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15" marR="7615" marT="76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23591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– </a:t>
            </a:r>
            <a:r>
              <a:rPr lang="ru-RU" sz="2800" b="1" dirty="0">
                <a:effectLst/>
                <a:latin typeface="Times New Roman"/>
              </a:rPr>
              <a:t>1 286 </a:t>
            </a:r>
            <a:r>
              <a:rPr lang="ru-RU" sz="2800" b="1" dirty="0" smtClean="0">
                <a:effectLst/>
                <a:latin typeface="Times New Roman"/>
              </a:rPr>
              <a:t>888,80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445223"/>
            <a:ext cx="1507059" cy="1435295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942334"/>
              </p:ext>
            </p:extLst>
          </p:nvPr>
        </p:nvGraphicFramePr>
        <p:xfrm>
          <a:off x="179512" y="1340768"/>
          <a:ext cx="8683904" cy="473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772795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2025 году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1 053 124,91 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718837"/>
              </p:ext>
            </p:extLst>
          </p:nvPr>
        </p:nvGraphicFramePr>
        <p:xfrm>
          <a:off x="0" y="1124744"/>
          <a:ext cx="8964488" cy="562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521192"/>
            <a:ext cx="1403648" cy="1336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09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99989"/>
              </p:ext>
            </p:extLst>
          </p:nvPr>
        </p:nvGraphicFramePr>
        <p:xfrm>
          <a:off x="-1" y="-2"/>
          <a:ext cx="9144000" cy="6858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772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7167521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429707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8715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1400" b="1" u="sng" baseline="0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Балейского муниципального округа </a:t>
                      </a:r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муниципальным программам в 2024 г.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33363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521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 Улучшение условий и охраны труда в муниципальном районе "Балейский район" на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1255428"/>
                  </a:ext>
                </a:extLst>
              </a:tr>
              <a:tr h="521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130026"/>
                  </a:ext>
                </a:extLst>
              </a:tr>
              <a:tr h="588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на 2022-2025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718977"/>
                  </a:ext>
                </a:extLst>
              </a:tr>
              <a:tr h="693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«Описание и постановка на кадастровый учет границ населенных пунктов, территориальных зон населенных пунктов муниципального района «Балейский район» на 2024-2026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Балейский район" (2021-2023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433215"/>
                  </a:ext>
                </a:extLst>
              </a:tr>
              <a:tr h="521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768 559,40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874456"/>
                  </a:ext>
                </a:extLst>
              </a:tr>
              <a:tr h="6347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"Балейский район" на 2022-2024 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999,21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494149"/>
                  </a:ext>
                </a:extLst>
              </a:tr>
              <a:tr h="462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"Комплексная безопасность в муниципальных образовательных организациях муниципального района "Балейский район" (2023-2025годы)"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9752733"/>
                  </a:ext>
                </a:extLst>
              </a:tr>
              <a:tr h="264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культуры Балейского района (2020-2024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1956520"/>
                  </a:ext>
                </a:extLst>
              </a:tr>
              <a:tr h="462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"Развитие системы дошкольного образования Балейского района на 2022 - 2024 годы"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 организации учета муниципальной собственности муниципального района "Балейский район" на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 годы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8001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0417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30720"/>
            <a:ext cx="8856984" cy="603469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задач и функций государства и местного самоуправления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Администратор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местного самоуправления, орган местной администрации, орган управления государственным внебюджетным фондом, ЦБ РФ,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пеней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штрафов по ним, являющихся доходами бюджетов бюджетной системы РФ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Доходы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поступающие в бюджет, за исключением средств, являющихся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Бюджетным кодексом РФ источниками финансирования дефицита бюджета.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Налог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обязательный, индивидуально безвозмездный платеж, взимаемый с физических и юридических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финансового обеспечения деятельности государства и (или) муниципальных образований.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Налоговые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предусмотренных законодательством РФ о налогах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сборах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налогов и сборов, в том числе от налогов, предусмотренных специальными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режимами, региональных и местных налогов, а также пеней и штрафов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Неналоговые доходы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имущества, находящегося в государственной или муниципальной собственности, доходы от продажи имущества (кроме акций и иных форм участия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капитале, государственных запасов драгоценных металлов и драгоценных камней), находящегося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или муниципальной собственности, доходы от платных услуг, оказываемых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казенными учреждениями, средства, полученные в результате применения мер гражданско-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правовой, административной и уголовной ответственности, в том числе штрафы, </a:t>
            </a:r>
          </a:p>
          <a:p>
            <a:pPr marL="0" indent="0" algn="just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конфискации, компенсации и иные суммы принудительного изъятия.</a:t>
            </a:r>
            <a:r>
              <a:rPr lang="ru-RU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None/>
            </a:pPr>
            <a:r>
              <a:rPr lang="ru-RU" sz="1400" b="1" i="1" dirty="0" smtClean="0"/>
              <a:t>	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9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13176"/>
            <a:ext cx="1755723" cy="175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35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79841"/>
              </p:ext>
            </p:extLst>
          </p:nvPr>
        </p:nvGraphicFramePr>
        <p:xfrm>
          <a:off x="-36512" y="-27384"/>
          <a:ext cx="9180512" cy="6885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643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7286803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188066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904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№п/п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Балейского</a:t>
                      </a:r>
                      <a:r>
                        <a:rPr lang="ru-RU" sz="1400" b="1" u="sng" baseline="0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</a:t>
                      </a:r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 в 2024 г.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93668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894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экологической безопасности окружающей среды и населения </a:t>
                      </a:r>
                      <a:b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района "Балейский район" при обращении с отходами производства и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потребления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(2021 - 2023 г.)"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3601798"/>
                  </a:ext>
                </a:extLst>
              </a:tr>
              <a:tr h="599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94715"/>
                  </a:ext>
                </a:extLst>
              </a:tr>
              <a:tr h="557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322,00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6216573"/>
                  </a:ext>
                </a:extLst>
              </a:tr>
              <a:tr h="599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"Обеспечения первичных мер пожарной безопасности на территории муниципального района "Балейский район" на 2023-2025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 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7883660"/>
                  </a:ext>
                </a:extLst>
              </a:tr>
              <a:tr h="454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МП «Развитие туризма на территории муниципального района «Балейский район» на 2023-2025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2659744"/>
                  </a:ext>
                </a:extLst>
              </a:tr>
              <a:tr h="30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56 842,86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9855271"/>
                  </a:ext>
                </a:extLst>
              </a:tr>
              <a:tr h="534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района "Балейский район на 2021-2023 года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11 393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1208227"/>
                  </a:ext>
                </a:extLst>
              </a:tr>
              <a:tr h="52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жильём молодых семей муниципального района «Балейский район» в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 годах»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014350"/>
                  </a:ext>
                </a:extLst>
              </a:tr>
              <a:tr h="454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педагогическими кадрами образовательных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организаций муниципального района «Балейский район» на 2022-2024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1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915 980,61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9241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313786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41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85867"/>
              </p:ext>
            </p:extLst>
          </p:nvPr>
        </p:nvGraphicFramePr>
        <p:xfrm>
          <a:off x="0" y="0"/>
          <a:ext cx="9180512" cy="710052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39552"/>
                <a:gridCol w="6120680"/>
                <a:gridCol w="936104"/>
                <a:gridCol w="792088"/>
                <a:gridCol w="792088"/>
              </a:tblGrid>
              <a:tr h="33265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Балейского муниципального округа  по муниципальным программам в 2025-2027 годы  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 Улучшение условий и охраны труда в муниципальном районе "Балейский район" на 2023-2025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37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 район" на 2022-2025 годы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6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"Описание и постановка на кадастровый учет границ населенных пунктов, территориальных зон населенных пунктов муниципального района "Балейский район" Забайкальского края на 2024-2026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"Балейский район" (2024-2026 годы)"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2023-2025 годы»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4 613 200,00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6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b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"Балейский район" на 2025-2027 годы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"Молодежь Балейского района на 2024-2028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37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"Комплексная безопасность в муниципальных образовательных организациях муниципального района "Балейский район" (2023-2025годы)"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культуры Балейского муниципального округа 2025-2029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системы дошкольного образования Балейского района на 2025 - 2027 годы"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 организации учета муниципальной собственности муниципального района "Балейский район" на 2023-2025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6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(2024 - 2026 г.)"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физической культуры и спорта в муниципальном районе "Балейский район" на 2025 - 2029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"Обеспечения первичных мер пожарной безопасности на территории муниципального района "Балейский район" на 2023-2025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туризма на территории муниципального района "Балейский район" на 2023-2025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"Чистая вода"   на (2025 -2027 годы)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24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308 600,00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62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2024-2026 года"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11 393 430,00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11 393 430,00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337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педагогическими кадрами образовательных организаций муниципального района "Балейский район" на 2025-2027 годы"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21 063 230,00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14 226 430,00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1 580 000,00</a:t>
                      </a:r>
                      <a:endParaRPr lang="ru-RU" sz="105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3" marR="4163" marT="416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25764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357" y="115422"/>
            <a:ext cx="8882123" cy="7212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бюджета Балейского муниципального округа</a:t>
            </a:r>
            <a:endParaRPr lang="ru-RU" sz="2800" b="1" u="sng" dirty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21430439"/>
              </p:ext>
            </p:extLst>
          </p:nvPr>
        </p:nvGraphicFramePr>
        <p:xfrm>
          <a:off x="0" y="1240299"/>
          <a:ext cx="9144000" cy="499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1110513"/>
            <a:ext cx="8964488" cy="25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муниципального долга</a:t>
            </a:r>
            <a:endParaRPr lang="ru-RU" sz="24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2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38969"/>
            <a:ext cx="871296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59049"/>
            <a:ext cx="4104456" cy="156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96" y="2528148"/>
            <a:ext cx="9001000" cy="3997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673450, Забайкальский край, г. Балей, ул. Ленина, 24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8(30232) 5-10-59, 5-15-99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baley@bk.ru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32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696" y="566718"/>
            <a:ext cx="912430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Безвозмездные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 на безвозмездной основе из бюджетов других уровней (межбюджетные трансферты), от физических и юридических лиц.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Дотация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межбюджетный трансферт, предоставляемый на безвозмездной и безвозвратной основе без установления направлений и (или) условий их использования. Дотации выделяются из бюджета вышестоящего уровня в случаях, если закрепленных и регулирующих доходов не достаточно для формирования минимального бюджета нижестоящего территориального уровня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софинансирования расходных обязательств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финансового обеспечения расходных обязательств  по переданным полномочиям. Имеет конкретные цели; в отличие от дотации (которая не имеет цели в принципе) подлежат возврату в случае отклонения от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Расходы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другие), за исключением средств, являющихся в соответствии с Бюджетным кодексом РФ источниками финансирования дефицита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Главный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распорядитель бюджетных средств (ГРБС)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Государственная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(муниципальная) программа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(взаимоувязанных по задачам, срокам осуществления и ресурсам) и инструментов государственной политики, обеспечивающих в рамках реализации ключевых государственных (муниципальных) функций достижение приоритетов и целей государственной (муниципальной) политики в сфере социально-экономического развития и безопасности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доходов над расходами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расходов бюджета над его доходами.</a:t>
            </a:r>
          </a:p>
          <a:p>
            <a:pPr marL="13716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ru-RU" sz="14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90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92696"/>
            <a:ext cx="1639091" cy="16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3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gray">
          <a:xfrm flipH="1">
            <a:off x="945911" y="2352483"/>
            <a:ext cx="7215588" cy="71913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sz="20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Бюджетном послании Президента Российской Федерации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gray">
          <a:xfrm flipH="1">
            <a:off x="1334296" y="3257779"/>
            <a:ext cx="6913887" cy="72072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</a:t>
            </a:r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Забайкальского края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gray">
          <a:xfrm flipH="1">
            <a:off x="2496052" y="5379326"/>
            <a:ext cx="5748353" cy="71913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Прогнозе социально -экономического развития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муниципального округа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gray">
          <a:xfrm flipH="1">
            <a:off x="2206161" y="4336249"/>
            <a:ext cx="6038246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муниципального округа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69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 бюджет </a:t>
            </a:r>
            <a:r>
              <a:rPr lang="ru-RU" sz="32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округа?</a:t>
            </a:r>
            <a:endParaRPr lang="ru-RU" sz="32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8" y="681466"/>
            <a:ext cx="88335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основывается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1699362" y="5227155"/>
            <a:ext cx="1098550" cy="1001713"/>
            <a:chOff x="1488" y="1968"/>
            <a:chExt cx="432" cy="432"/>
          </a:xfrm>
        </p:grpSpPr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 Box 29"/>
            <p:cNvSpPr txBox="1">
              <a:spLocks noChangeArrowheads="1"/>
            </p:cNvSpPr>
            <p:nvPr/>
          </p:nvSpPr>
          <p:spPr bwMode="gray">
            <a:xfrm>
              <a:off x="1631" y="2043"/>
              <a:ext cx="143" cy="226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1243002" y="4192581"/>
            <a:ext cx="1087437" cy="1006475"/>
            <a:chOff x="3938" y="1968"/>
            <a:chExt cx="430" cy="437"/>
          </a:xfrm>
        </p:grpSpPr>
        <p:grpSp>
          <p:nvGrpSpPr>
            <p:cNvPr id="20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gray">
            <a:xfrm>
              <a:off x="4081" y="2037"/>
              <a:ext cx="144" cy="227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726361" y="3179756"/>
            <a:ext cx="1098550" cy="1012825"/>
            <a:chOff x="3552" y="3339"/>
            <a:chExt cx="412" cy="392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8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gray">
            <a:xfrm>
              <a:off x="3689" y="3392"/>
              <a:ext cx="137" cy="203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8937" y="2203289"/>
            <a:ext cx="1103312" cy="1019175"/>
            <a:chOff x="2016" y="1920"/>
            <a:chExt cx="1680" cy="1680"/>
          </a:xfrm>
        </p:grpSpPr>
        <p:sp>
          <p:nvSpPr>
            <p:cNvPr id="44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gray">
          <a:xfrm>
            <a:off x="431551" y="2352483"/>
            <a:ext cx="364202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5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31440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Какие этапы проходит бюджет</a:t>
            </a:r>
            <a:r>
              <a:rPr lang="ru-RU" sz="28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?</a:t>
            </a:r>
            <a:endParaRPr lang="ru-RU" sz="28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9808" y="720080"/>
            <a:ext cx="9144000" cy="720080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0"/>
              </a:spcAft>
              <a:buNone/>
            </a:pPr>
            <a:r>
              <a:rPr lang="ru-RU" sz="2000" b="1" i="1" u="sng" spc="-2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Составление и утверждение бюджета - </a:t>
            </a:r>
            <a:r>
              <a:rPr lang="ru-RU" sz="2000" b="1" i="1" u="sng" spc="-2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процесс</a:t>
            </a:r>
            <a:r>
              <a:rPr lang="ru-RU" sz="2000" b="1" i="1" u="sng" spc="-2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u="sng" spc="-25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основанный на правовых нормах. Формирование, рассмотрение и </a:t>
            </a:r>
            <a:r>
              <a:rPr lang="ru-RU" sz="2000" b="1" i="1" u="sng" spc="-25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утверждение</a:t>
            </a:r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 происходят ежегодно.</a:t>
            </a:r>
          </a:p>
          <a:p>
            <a:pPr marL="137160" indent="0">
              <a:spcAft>
                <a:spcPts val="0"/>
              </a:spcAft>
              <a:buNone/>
            </a:pPr>
            <a:endParaRPr lang="ru-RU" sz="2000" b="1" i="1" dirty="0"/>
          </a:p>
          <a:p>
            <a:endParaRPr lang="ru-RU" sz="3200" b="1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65" y="1768272"/>
            <a:ext cx="2156072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189953" y="3150273"/>
            <a:ext cx="1281345" cy="1042245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51747" y="3715527"/>
            <a:ext cx="242680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7890" y="5097170"/>
            <a:ext cx="2342077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бюджета: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rot="5400000">
            <a:off x="1316824" y="4950638"/>
            <a:ext cx="1145989" cy="107614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5737" y="138325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начала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составления бюджета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Балейского муниципального округа принимается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бюджета. Непосредственное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составление  бюджета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осуществляет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Комитет по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финансам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Администрации Балейского муниципального округа.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Составленный 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округа представляется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 рассмотрение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округа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не позднее 15 ноября текущего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732" y="3773459"/>
            <a:ext cx="5181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/>
                <a:ea typeface="Times New Roman"/>
              </a:rPr>
              <a:t>Бюджет </a:t>
            </a:r>
            <a:r>
              <a:rPr lang="ru-RU" sz="1600" b="1" i="1" dirty="0" smtClean="0">
                <a:latin typeface="Times New Roman"/>
                <a:ea typeface="Times New Roman"/>
              </a:rPr>
              <a:t>округа </a:t>
            </a:r>
            <a:r>
              <a:rPr lang="ru-RU" sz="1600" b="1" i="1" dirty="0">
                <a:latin typeface="Times New Roman"/>
                <a:ea typeface="Times New Roman"/>
              </a:rPr>
              <a:t>в </a:t>
            </a:r>
            <a:r>
              <a:rPr lang="ru-RU" sz="1600" b="1" i="1" dirty="0" smtClean="0">
                <a:latin typeface="Times New Roman"/>
                <a:ea typeface="Times New Roman"/>
              </a:rPr>
              <a:t>ноябре - декабре </a:t>
            </a:r>
            <a:r>
              <a:rPr lang="ru-RU" sz="1600" b="1" i="1" dirty="0">
                <a:latin typeface="Times New Roman"/>
                <a:ea typeface="Times New Roman"/>
              </a:rPr>
              <a:t>текущего года   </a:t>
            </a:r>
            <a:r>
              <a:rPr lang="ru-RU" sz="1600" b="1" i="1" dirty="0" smtClean="0">
                <a:latin typeface="Times New Roman"/>
                <a:ea typeface="Times New Roman"/>
              </a:rPr>
              <a:t>рассматривается </a:t>
            </a:r>
            <a:r>
              <a:rPr lang="ru-RU" sz="1600" b="1" i="1" dirty="0">
                <a:latin typeface="Times New Roman"/>
                <a:ea typeface="Times New Roman"/>
              </a:rPr>
              <a:t>в комитете по бюджету, </a:t>
            </a:r>
            <a:r>
              <a:rPr lang="ru-RU" sz="1600" b="1" i="1" dirty="0" smtClean="0">
                <a:latin typeface="Times New Roman"/>
                <a:ea typeface="Times New Roman"/>
              </a:rPr>
              <a:t>контрольно-счетной палатой, </a:t>
            </a:r>
            <a:r>
              <a:rPr lang="ru-RU" sz="1600" b="1" i="1" dirty="0">
                <a:latin typeface="Times New Roman"/>
                <a:ea typeface="Times New Roman"/>
              </a:rPr>
              <a:t>на </a:t>
            </a:r>
            <a:r>
              <a:rPr lang="ru-RU" sz="1600" b="1" i="1" spc="-75" dirty="0">
                <a:latin typeface="Times New Roman"/>
                <a:ea typeface="Times New Roman"/>
              </a:rPr>
              <a:t>публичных </a:t>
            </a:r>
            <a:r>
              <a:rPr lang="ru-RU" sz="1600" b="1" i="1" spc="-75" dirty="0" smtClean="0">
                <a:latin typeface="Times New Roman"/>
                <a:ea typeface="Times New Roman"/>
              </a:rPr>
              <a:t>слушаниях и </a:t>
            </a:r>
            <a:r>
              <a:rPr lang="ru-RU" sz="1600" b="1" i="1" dirty="0" smtClean="0">
                <a:latin typeface="Times New Roman"/>
                <a:ea typeface="Times New Roman"/>
              </a:rPr>
              <a:t>депутатами </a:t>
            </a:r>
            <a:r>
              <a:rPr lang="ru-RU" sz="1600" b="1" i="1" dirty="0">
                <a:latin typeface="Times New Roman"/>
                <a:ea typeface="Times New Roman"/>
              </a:rPr>
              <a:t>в одном чтении</a:t>
            </a:r>
            <a:r>
              <a:rPr lang="ru-RU" sz="1400" b="1" i="1" dirty="0">
                <a:latin typeface="Times New Roman"/>
                <a:ea typeface="Times New Roman"/>
              </a:rPr>
              <a:t>.</a:t>
            </a:r>
            <a:endParaRPr lang="ru-RU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01568" y="5047518"/>
            <a:ext cx="3566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Решение о  бюджете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 очередной финансовый год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Советом Балейского муниципального округа до 31 декабря текущего 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</a:t>
            </a:r>
            <a:r>
              <a:rPr lang="ru-RU" sz="36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бюджетного процесса</a:t>
            </a:r>
            <a:endParaRPr lang="ru-RU" sz="36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10118260"/>
              </p:ext>
            </p:extLst>
          </p:nvPr>
        </p:nvGraphicFramePr>
        <p:xfrm>
          <a:off x="107504" y="764704"/>
          <a:ext cx="8928992" cy="53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407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88640"/>
            <a:ext cx="8928992" cy="8936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и налоговой политики Балейского муниципального округа</a:t>
            </a:r>
            <a:endParaRPr lang="ru-RU" sz="2800" b="1" u="sng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8754339">
            <a:off x="5148816" y="2596885"/>
            <a:ext cx="792163" cy="283108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gray">
          <a:xfrm rot="13561200">
            <a:off x="3239932" y="251272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gray">
          <a:xfrm rot="5400000">
            <a:off x="4062646" y="4665965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gray">
          <a:xfrm rot="1252062">
            <a:off x="5329412" y="39110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gray">
          <a:xfrm rot="9734088">
            <a:off x="2997199" y="3922293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0"/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72"/>
          <p:cNvSpPr>
            <a:spLocks noChangeArrowheads="1"/>
          </p:cNvSpPr>
          <p:nvPr/>
        </p:nvSpPr>
        <p:spPr bwMode="gray">
          <a:xfrm>
            <a:off x="4278545" y="5255419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090500" y="1597523"/>
            <a:ext cx="2790084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долгом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 flipH="1">
            <a:off x="107499" y="1196752"/>
            <a:ext cx="2989181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бюджетной системы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405445" y="3586956"/>
            <a:ext cx="255904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прозрачности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43777" y="3657101"/>
            <a:ext cx="264318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расходов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887493" y="5615781"/>
            <a:ext cx="7174465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CC99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программного метода планирования расходов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84"/>
          <p:cNvSpPr>
            <a:spLocks noChangeArrowheads="1"/>
          </p:cNvSpPr>
          <p:nvPr/>
        </p:nvSpPr>
        <p:spPr bwMode="gray">
          <a:xfrm>
            <a:off x="6053442" y="4118766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87"/>
          <p:cNvSpPr>
            <a:spLocks noChangeArrowheads="1"/>
          </p:cNvSpPr>
          <p:nvPr/>
        </p:nvSpPr>
        <p:spPr bwMode="gray">
          <a:xfrm>
            <a:off x="5725493" y="2175453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0"/>
          <p:cNvSpPr>
            <a:spLocks noChangeArrowheads="1"/>
          </p:cNvSpPr>
          <p:nvPr/>
        </p:nvSpPr>
        <p:spPr bwMode="gray">
          <a:xfrm>
            <a:off x="3096681" y="2091679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gray">
          <a:xfrm>
            <a:off x="2686965" y="4068762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4" name="Group 95"/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2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3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954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EAADF"/>
    </a:accent1>
    <a:accent2>
      <a:srgbClr val="EA726F"/>
    </a:accent2>
    <a:accent3>
      <a:srgbClr val="A9D774"/>
    </a:accent3>
    <a:accent4>
      <a:srgbClr val="A78BC9"/>
    </a:accent4>
    <a:accent5>
      <a:srgbClr val="78CBE1"/>
    </a:accent5>
    <a:accent6>
      <a:srgbClr val="FCBF8C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  <a:tileRect/>
      </a:gradFill>
    </a:fillStyleLst>
    <a:lnStyleLst>
      <a:ln w="9525" cmpd="sng" algn="ctr">
        <a:solidFill>
          <a:schemeClr val="phClr">
            <a:shade val="95000"/>
            <a:satMod val="105000"/>
          </a:schemeClr>
        </a:solidFill>
        <a:prstDash val="solid"/>
      </a:ln>
      <a:ln w="25400" cmpd="sng" algn="ctr">
        <a:solidFill>
          <a:schemeClr val="phClr"/>
        </a:solidFill>
        <a:prstDash val="solid"/>
      </a:ln>
      <a:ln w="38100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16590</TotalTime>
  <Words>4168</Words>
  <Application>Microsoft Office PowerPoint</Application>
  <PresentationFormat>Экран (4:3)</PresentationFormat>
  <Paragraphs>898</Paragraphs>
  <Slides>43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Презентация PowerPoint</vt:lpstr>
      <vt:lpstr>Презентация PowerPoint</vt:lpstr>
      <vt:lpstr>Что такое бюджет?</vt:lpstr>
      <vt:lpstr>Презентация PowerPoint</vt:lpstr>
      <vt:lpstr>Презентация PowerPoint</vt:lpstr>
      <vt:lpstr>На чем основывается  бюджет округа?</vt:lpstr>
      <vt:lpstr>Какие этапы проходит бюджет?</vt:lpstr>
      <vt:lpstr>Участники бюджетного процесса</vt:lpstr>
      <vt:lpstr>Основные приоритеты бюджетной и налоговой политики Балейского муниципального округа</vt:lpstr>
      <vt:lpstr>Презентация PowerPoint</vt:lpstr>
      <vt:lpstr>Презентация PowerPoint</vt:lpstr>
      <vt:lpstr>Презентация PowerPoint</vt:lpstr>
      <vt:lpstr>Структура доходов бюджета Балейского муниципального округа в 2024 году</vt:lpstr>
      <vt:lpstr>Структура доходов бюджета Балейского муниципального округа в 2025 году</vt:lpstr>
      <vt:lpstr>Структура доходов бюджета Балейского муниципального округа в 2026 году</vt:lpstr>
      <vt:lpstr>Структура доходов бюджета Балейского муниципального округа в 2027 году</vt:lpstr>
      <vt:lpstr>Структура НАЛОГОВЫХ доходов в 2024 году  </vt:lpstr>
      <vt:lpstr>Структура НАЛОГОВЫХ доходов в 2025 году </vt:lpstr>
      <vt:lpstr>Структура НАЛОГОВЫХ доходов в 2026 году </vt:lpstr>
      <vt:lpstr>Структура НАЛОГОВЫХ доходов в 2027 году</vt:lpstr>
      <vt:lpstr>Структура НЕНАЛОГОВЫХ доходов в 2024 году</vt:lpstr>
      <vt:lpstr>Структура НЕНАЛОГОВЫХ доходов в 2025 году</vt:lpstr>
      <vt:lpstr>Структура НЕНАЛОГОВЫХ доходов в 2026 году</vt:lpstr>
      <vt:lpstr>    Структура НЕНАЛОГОВЫХ доходов в 2027 году</vt:lpstr>
      <vt:lpstr>Дотации в 2024 году </vt:lpstr>
      <vt:lpstr>Дотации на 2025 – 2027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Балейского муниципального округа </vt:lpstr>
      <vt:lpstr>РАСХОДЫ</vt:lpstr>
      <vt:lpstr>Расходы бюджета по разделам и подразделам бюджетной классификации </vt:lpstr>
      <vt:lpstr>Структура расходов бюджета  в 2024 году – 1 286 888,80 тыс. руб. в т.ч.</vt:lpstr>
      <vt:lpstr>Структура расходов бюджета в 2025 году  1 053 124,91 тыс. руб. в т.ч.</vt:lpstr>
      <vt:lpstr>Презентация PowerPoint</vt:lpstr>
      <vt:lpstr>Презентация PowerPoint</vt:lpstr>
      <vt:lpstr>Презентация PowerPoint</vt:lpstr>
      <vt:lpstr>Муниципальный долг бюджета Балейского муниципального округа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Бюджет2</cp:lastModifiedBy>
  <cp:revision>1420</cp:revision>
  <cp:lastPrinted>2025-01-05T05:45:28Z</cp:lastPrinted>
  <dcterms:created xsi:type="dcterms:W3CDTF">2014-11-13T03:58:22Z</dcterms:created>
  <dcterms:modified xsi:type="dcterms:W3CDTF">2025-01-16T23:23:41Z</dcterms:modified>
</cp:coreProperties>
</file>